
<file path=[Content_Types].xml><?xml version="1.0" encoding="utf-8"?>
<Types xmlns="http://schemas.openxmlformats.org/package/2006/content-types">
  <Default ContentType="image/jpeg" Extension="jpg"/>
  <Default ContentType="image/x-wmf" Extension="wmf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8.xml"/>
  <Override ContentType="application/vnd.openxmlformats-officedocument.presentationml.tags+xml" PartName="/ppt/tags/tag2.xml"/>
  <Override ContentType="application/vnd.openxmlformats-officedocument.presentationml.tags+xml" PartName="/ppt/tags/tag9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7.xml"/>
  <Override ContentType="application/vnd.openxmlformats-officedocument.presentationml.tags+xml" PartName="/ppt/tags/tag6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77B-0712-4F8E-AEA7-3CEE5F857B07}" type="datetimeFigureOut">
              <a:rPr lang="en-IN" smtClean="0"/>
              <a:t>29-04-2022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7512-BED4-48EC-8219-39AD6D0B82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3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B9B68-01D3-0A40-B309-EDCCDEBC63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4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MoA</a:t>
            </a:r>
            <a:r>
              <a:rPr lang="en-US" sz="1200" dirty="0">
                <a:solidFill>
                  <a:schemeClr val="bg1"/>
                </a:solidFill>
              </a:rPr>
              <a:t> approached QCI to consider their FMTTIs for CB engagement.</a:t>
            </a: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 - Haryana, Madhya Pradesh, Andhra Pradesh and Assam</a:t>
            </a: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FMTTIs participated in three brief sessions planned by QCI to develop into Testing Entities (TEs) under UAS scheme.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QCI, intends to enable an ecosystem where </a:t>
            </a:r>
            <a:r>
              <a:rPr lang="en-US" sz="1200" dirty="0" err="1">
                <a:solidFill>
                  <a:schemeClr val="bg1"/>
                </a:solidFill>
              </a:rPr>
              <a:t>agri</a:t>
            </a:r>
            <a:r>
              <a:rPr lang="en-US" sz="1200" dirty="0">
                <a:solidFill>
                  <a:schemeClr val="bg1"/>
                </a:solidFill>
              </a:rPr>
              <a:t>-drone manufacturers approach FMTTI offices for Type Certification.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77512-BED4-48EC-8219-39AD6D0B820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20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3E51-C546-40B5-8FBF-8D60B59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07" y="6561115"/>
            <a:ext cx="2743200" cy="365125"/>
          </a:xfrm>
        </p:spPr>
        <p:txBody>
          <a:bodyPr/>
          <a:lstStyle/>
          <a:p>
            <a:fld id="{C2A23C4A-C292-4E57-B680-898FF9AA917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46D6-BA0F-4A10-860E-72304177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407" y="656111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F772-32AD-49DF-8648-D398015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407" y="6561115"/>
            <a:ext cx="2743200" cy="365125"/>
          </a:xfrm>
        </p:spPr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CF0D6-26A3-4785-AC33-DD6E05F0D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6" y="462245"/>
            <a:ext cx="7184411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4050" b="1" i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C6DC43-6A7B-4843-BA00-E26CA9FD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6" y="2917495"/>
            <a:ext cx="71844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693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5EFE-A427-4E87-B9E0-3BBA71F5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80BFA-BD00-44C4-B9B0-021F1CEAE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58CE0-9999-444D-8388-DC4409B52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C6381-5EB1-4351-9C05-7F0E378C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A077-0600-48A6-B1CD-8FD5D626AD6A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5AF8B-CF18-4BBB-8B21-32BEEF7C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8581C-8AB8-47D1-8C50-1EE83D2A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881AB1EE-338D-469D-A75C-6E47152A1F4B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lowchart: Manual Input 7">
            <a:extLst>
              <a:ext uri="{FF2B5EF4-FFF2-40B4-BE49-F238E27FC236}">
                <a16:creationId xmlns:a16="http://schemas.microsoft.com/office/drawing/2014/main" id="{234029CB-6288-4239-88D4-92186D18AD7B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554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70F5-232B-4078-BCA0-9E080DC0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C07F6-62BD-4DA9-96DE-B6C65DB73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0806-3B88-4AA5-8E8C-01F069C9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7EF5-9037-44FC-91E5-F11E5382A6C4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27C30-0BCB-4215-8731-03B3884B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80184-97F1-4680-BDB7-941D06E9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D9DCFD5F-F659-4A69-9BD3-00957D0502E5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768AD774-B0E1-4530-B785-E42FDB00B78B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4392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C8946-10F3-4770-A6D9-9627A107F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A8A17-BBB7-4EBF-A354-553C07E9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138E-8DFE-42C4-803A-0D7293DF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CE76-2E62-405C-B534-C6FA594B628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7331-990B-4EB8-A0D7-8F914EE8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C9F2-702D-4765-B85F-B87453F2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85C18CFD-5003-40EB-911C-B474F122EC29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40401D75-E8B7-42E0-9AB5-3E1BB368B14B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779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E143-2716-41F5-95E6-37021114FC92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4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1BD0B5B-3CC2-4CF4-8D48-C8FCDFE0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1" y="127410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1FF63-4904-4E29-AC24-325115786DDB}"/>
              </a:ext>
            </a:extLst>
          </p:cNvPr>
          <p:cNvSpPr/>
          <p:nvPr userDrawn="1"/>
        </p:nvSpPr>
        <p:spPr>
          <a:xfrm>
            <a:off x="26504" y="0"/>
            <a:ext cx="64008" cy="6858000"/>
          </a:xfrm>
          <a:prstGeom prst="rect">
            <a:avLst/>
          </a:prstGeom>
          <a:solidFill>
            <a:srgbClr val="00338D"/>
          </a:solidFill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1" tIns="54611" rIns="54611" bIns="54611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5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3E51-C546-40B5-8FBF-8D60B59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07" y="6561115"/>
            <a:ext cx="2743200" cy="365125"/>
          </a:xfrm>
        </p:spPr>
        <p:txBody>
          <a:bodyPr/>
          <a:lstStyle/>
          <a:p>
            <a:fld id="{C2A23C4A-C292-4E57-B680-898FF9AA917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46D6-BA0F-4A10-860E-72304177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407" y="656111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F772-32AD-49DF-8648-D398015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9407" y="6561115"/>
            <a:ext cx="2743200" cy="365125"/>
          </a:xfrm>
        </p:spPr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CF0D6-26A3-4785-AC33-DD6E05F0D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6" y="462245"/>
            <a:ext cx="7184411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4050" b="1" i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C6DC43-6A7B-4843-BA00-E26CA9FD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6" y="2917495"/>
            <a:ext cx="718441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35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C455-FA36-4FFA-94E3-34426968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203D-3CFC-43B7-B721-C3FCBBA76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41C45-2F54-467C-A961-4CE1EDF8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097" y="6438240"/>
            <a:ext cx="2743200" cy="365125"/>
          </a:xfrm>
        </p:spPr>
        <p:txBody>
          <a:bodyPr anchor="b"/>
          <a:lstStyle>
            <a:lvl1pPr>
              <a:defRPr sz="1400"/>
            </a:lvl1pPr>
          </a:lstStyle>
          <a:p>
            <a:fld id="{EC48B047-D619-457A-AA00-D19EFA1FB13D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C376B-53C9-4CFA-853B-0DD7E1A4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320" y="6438240"/>
            <a:ext cx="4114800" cy="365125"/>
          </a:xfrm>
        </p:spPr>
        <p:txBody>
          <a:bodyPr anchor="b"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8C2E-988C-4706-8DDF-434E4333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40"/>
            <a:ext cx="2743200" cy="365125"/>
          </a:xfrm>
        </p:spPr>
        <p:txBody>
          <a:bodyPr anchor="b"/>
          <a:lstStyle>
            <a:lvl1pPr>
              <a:defRPr sz="1400"/>
            </a:lvl1pPr>
          </a:lstStyle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DA328A9B-7E42-46BF-A034-7AA91DACDCA6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7510824C-A8DA-4A5E-8AD9-5ADCFC4DAEF4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174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AB05-BFA5-4B90-83C9-A70D35EA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087EB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2BF10-6A80-4628-88AD-696A2BEF2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60A2-4333-4AF9-9EC8-E03AD100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1" y="6431413"/>
            <a:ext cx="2743200" cy="365125"/>
          </a:xfrm>
        </p:spPr>
        <p:txBody>
          <a:bodyPr anchor="b"/>
          <a:lstStyle>
            <a:lvl1pPr>
              <a:defRPr sz="1400"/>
            </a:lvl1pPr>
          </a:lstStyle>
          <a:p>
            <a:fld id="{1A7D45DE-1D73-4494-B3FF-84E37EDEC3D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6C5F-B8B6-462B-A815-10A13306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3823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5BB9-F9D4-4D8D-9E5C-E069451D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5320" y="6438239"/>
            <a:ext cx="2743200" cy="365125"/>
          </a:xfrm>
        </p:spPr>
        <p:txBody>
          <a:bodyPr vert="horz" lIns="91440" tIns="45720" rIns="91440" bIns="45720" rtlCol="0" anchor="b"/>
          <a:lstStyle>
            <a:lvl1pPr>
              <a:defRPr lang="en-US" sz="1400" smtClean="0"/>
            </a:lvl1pPr>
          </a:lstStyle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59A35D2E-FC58-4FDA-8F39-761EF8988B93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9D3411F0-C411-4AF5-BD74-462B2FE38492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673BF6-278A-4724-A5D9-9DC6AB2804DE}"/>
              </a:ext>
            </a:extLst>
          </p:cNvPr>
          <p:cNvSpPr txBox="1">
            <a:spLocks/>
          </p:cNvSpPr>
          <p:nvPr userDrawn="1"/>
        </p:nvSpPr>
        <p:spPr>
          <a:xfrm>
            <a:off x="881532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7766-EBB4-4BEB-93E4-8478DA0D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87EBC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EE7F-B5B1-4D28-B06E-CA04F32F0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7F716-A604-43E8-B632-A2C215B23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89B1-C0BC-45CA-9459-4341AC70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0DB3-574C-4B92-A916-4A1F553A2DA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5BEF1-0D60-4851-94CE-C888A98C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9F539-1151-4975-99D5-1EC19BD9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AD85C2CE-C252-4C52-96C2-012065ED3ECE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lowchart: Manual Input 7">
            <a:extLst>
              <a:ext uri="{FF2B5EF4-FFF2-40B4-BE49-F238E27FC236}">
                <a16:creationId xmlns:a16="http://schemas.microsoft.com/office/drawing/2014/main" id="{414BE7BC-62F3-45AC-A06A-0F049057A081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831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ED7C-D91F-43AE-BB1E-C16219C9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87EB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0B307-3FCD-402E-AA3E-4541E8A1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66E2-B7EA-4BEC-ACC3-8329FC22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18BFD-27E6-4CF3-8392-CC5B5F5B7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73D12-1DF6-4501-A015-CC15B5008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F9C87-D5B9-4A3A-94CF-84A8F22E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13B9-8E25-491F-BF1F-1B4EE1A286A8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B85BD-DB7B-43F8-9C92-838E278A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6217C-D093-4700-A44C-AC165042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lowchart: Manual Input 7">
            <a:extLst>
              <a:ext uri="{FF2B5EF4-FFF2-40B4-BE49-F238E27FC236}">
                <a16:creationId xmlns:a16="http://schemas.microsoft.com/office/drawing/2014/main" id="{3FA68D3B-0B1C-47D2-8265-58DA0193A01C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lowchart: Manual Input 7">
            <a:extLst>
              <a:ext uri="{FF2B5EF4-FFF2-40B4-BE49-F238E27FC236}">
                <a16:creationId xmlns:a16="http://schemas.microsoft.com/office/drawing/2014/main" id="{882D7562-0DF6-4CCC-95FD-EEFB51AF031C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1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ACF7-C4E5-4D5E-9D64-05198B87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8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AAE1A-2D92-467A-A09E-6627AC11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3798-AF03-4266-B179-47567D9E7DF4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9597B-75F1-4D27-9EDD-5D5A2FA1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3C340-D27E-4871-AED1-711D891B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lowchart: Manual Input 7">
            <a:extLst>
              <a:ext uri="{FF2B5EF4-FFF2-40B4-BE49-F238E27FC236}">
                <a16:creationId xmlns:a16="http://schemas.microsoft.com/office/drawing/2014/main" id="{1D7E0BC2-5887-4E9C-B255-49A443F908E9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4CBDEBAC-C162-441E-9996-A9C01AC93182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0872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F940F-FA9C-4BAC-B011-CA414789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1970-81B1-402E-B0C3-AB054D916701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461B4-FBB2-42C8-81A9-9C8AAA15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2F3BE-0A76-4BCF-94F3-5E0ABAE2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lowchart: Manual Input 7">
            <a:extLst>
              <a:ext uri="{FF2B5EF4-FFF2-40B4-BE49-F238E27FC236}">
                <a16:creationId xmlns:a16="http://schemas.microsoft.com/office/drawing/2014/main" id="{38071319-E112-4DF8-9802-8706538A3428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lowchart: Manual Input 7">
            <a:extLst>
              <a:ext uri="{FF2B5EF4-FFF2-40B4-BE49-F238E27FC236}">
                <a16:creationId xmlns:a16="http://schemas.microsoft.com/office/drawing/2014/main" id="{7C59C344-9B66-45B8-AE18-5F1707CBBF85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3851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5060-96D4-4315-A5DD-C51320DC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AB96-C7B1-4050-B2D9-9E8964A6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299CE-EA28-480A-B65D-4DE3664CA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685F4-7CCF-488B-9012-CF30329F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E632-124E-4F61-B4EA-12B8DEEE6D54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ECE9-9617-43E8-8032-4885A9E1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56E9C-0D46-4AD6-A204-4ABB18B1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A0C68C53-A711-4967-B6F1-8F066BB2DA27}"/>
              </a:ext>
            </a:extLst>
          </p:cNvPr>
          <p:cNvSpPr/>
          <p:nvPr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lowchart: Manual Input 7">
            <a:extLst>
              <a:ext uri="{FF2B5EF4-FFF2-40B4-BE49-F238E27FC236}">
                <a16:creationId xmlns:a16="http://schemas.microsoft.com/office/drawing/2014/main" id="{D78CD92B-48FB-4962-B5BC-B5B2F105E0DD}"/>
              </a:ext>
            </a:extLst>
          </p:cNvPr>
          <p:cNvSpPr/>
          <p:nvPr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149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B4076-4FF0-47BB-ADB4-66829C59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4" y="163127"/>
            <a:ext cx="11826921" cy="522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9D1D-2DEC-47D7-8B72-F548FA1E6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22" y="685206"/>
            <a:ext cx="11826921" cy="543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A758A-BEE6-4727-A240-1944E970F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E38C-BCF7-4182-B801-850D52BE26E7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7A25-C194-41ED-9A53-3862600BB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6CE1-4F67-4F13-8BB8-388D5AD29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9091-8FC5-4F3C-B086-7125BFA464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Manual Input 7">
            <a:extLst>
              <a:ext uri="{FF2B5EF4-FFF2-40B4-BE49-F238E27FC236}">
                <a16:creationId xmlns:a16="http://schemas.microsoft.com/office/drawing/2014/main" id="{38071319-E112-4DF8-9802-8706538A3428}"/>
              </a:ext>
            </a:extLst>
          </p:cNvPr>
          <p:cNvSpPr/>
          <p:nvPr userDrawn="1"/>
        </p:nvSpPr>
        <p:spPr>
          <a:xfrm rot="16200000" flipV="1">
            <a:off x="6510527" y="-5544950"/>
            <a:ext cx="136525" cy="112264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16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69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  <a:gd name="connsiteX0" fmla="*/ 0 w 10000"/>
              <a:gd name="connsiteY0" fmla="*/ 1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3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33"/>
                </a:lnTo>
                <a:close/>
              </a:path>
            </a:pathLst>
          </a:custGeom>
          <a:solidFill>
            <a:srgbClr val="087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7C59C344-9B66-45B8-AE18-5F1707CBBF85}"/>
              </a:ext>
            </a:extLst>
          </p:cNvPr>
          <p:cNvSpPr/>
          <p:nvPr userDrawn="1"/>
        </p:nvSpPr>
        <p:spPr>
          <a:xfrm rot="10800000" flipH="1" flipV="1">
            <a:off x="12041874" y="-2"/>
            <a:ext cx="150127" cy="61158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3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33 h 10000"/>
              <a:gd name="connsiteX0" fmla="*/ 0 w 10000"/>
              <a:gd name="connsiteY0" fmla="*/ 3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 h 10000"/>
              <a:gd name="connsiteX0" fmla="*/ 0 w 10000"/>
              <a:gd name="connsiteY0" fmla="*/ 24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2 h 10000"/>
              <a:gd name="connsiteX0" fmla="*/ 0 w 10000"/>
              <a:gd name="connsiteY0" fmla="*/ 556 h 10314"/>
              <a:gd name="connsiteX1" fmla="*/ 10000 w 10000"/>
              <a:gd name="connsiteY1" fmla="*/ 0 h 10314"/>
              <a:gd name="connsiteX2" fmla="*/ 10000 w 10000"/>
              <a:gd name="connsiteY2" fmla="*/ 10314 h 10314"/>
              <a:gd name="connsiteX3" fmla="*/ 0 w 10000"/>
              <a:gd name="connsiteY3" fmla="*/ 10314 h 10314"/>
              <a:gd name="connsiteX4" fmla="*/ 0 w 10000"/>
              <a:gd name="connsiteY4" fmla="*/ 556 h 10314"/>
              <a:gd name="connsiteX0" fmla="*/ 0 w 10000"/>
              <a:gd name="connsiteY0" fmla="*/ 431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31 h 10189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83"/>
              <a:gd name="connsiteX1" fmla="*/ 10000 w 10000"/>
              <a:gd name="connsiteY1" fmla="*/ 0 h 10283"/>
              <a:gd name="connsiteX2" fmla="*/ 10000 w 10000"/>
              <a:gd name="connsiteY2" fmla="*/ 10283 h 10283"/>
              <a:gd name="connsiteX3" fmla="*/ 0 w 10000"/>
              <a:gd name="connsiteY3" fmla="*/ 10283 h 10283"/>
              <a:gd name="connsiteX4" fmla="*/ 0 w 10000"/>
              <a:gd name="connsiteY4" fmla="*/ 525 h 10283"/>
              <a:gd name="connsiteX0" fmla="*/ 0 w 10000"/>
              <a:gd name="connsiteY0" fmla="*/ 337 h 10095"/>
              <a:gd name="connsiteX1" fmla="*/ 10000 w 10000"/>
              <a:gd name="connsiteY1" fmla="*/ 0 h 10095"/>
              <a:gd name="connsiteX2" fmla="*/ 10000 w 10000"/>
              <a:gd name="connsiteY2" fmla="*/ 10095 h 10095"/>
              <a:gd name="connsiteX3" fmla="*/ 0 w 10000"/>
              <a:gd name="connsiteY3" fmla="*/ 10095 h 10095"/>
              <a:gd name="connsiteX4" fmla="*/ 0 w 10000"/>
              <a:gd name="connsiteY4" fmla="*/ 337 h 10095"/>
              <a:gd name="connsiteX0" fmla="*/ 0 w 10000"/>
              <a:gd name="connsiteY0" fmla="*/ 462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462 h 10220"/>
              <a:gd name="connsiteX0" fmla="*/ 0 w 10000"/>
              <a:gd name="connsiteY0" fmla="*/ 525 h 10220"/>
              <a:gd name="connsiteX1" fmla="*/ 10000 w 10000"/>
              <a:gd name="connsiteY1" fmla="*/ 0 h 10220"/>
              <a:gd name="connsiteX2" fmla="*/ 10000 w 10000"/>
              <a:gd name="connsiteY2" fmla="*/ 10220 h 10220"/>
              <a:gd name="connsiteX3" fmla="*/ 0 w 10000"/>
              <a:gd name="connsiteY3" fmla="*/ 10220 h 10220"/>
              <a:gd name="connsiteX4" fmla="*/ 0 w 10000"/>
              <a:gd name="connsiteY4" fmla="*/ 525 h 10220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31 h 10126"/>
              <a:gd name="connsiteX1" fmla="*/ 10000 w 10000"/>
              <a:gd name="connsiteY1" fmla="*/ 0 h 10126"/>
              <a:gd name="connsiteX2" fmla="*/ 10000 w 10000"/>
              <a:gd name="connsiteY2" fmla="*/ 10126 h 10126"/>
              <a:gd name="connsiteX3" fmla="*/ 0 w 10000"/>
              <a:gd name="connsiteY3" fmla="*/ 10126 h 10126"/>
              <a:gd name="connsiteX4" fmla="*/ 0 w 10000"/>
              <a:gd name="connsiteY4" fmla="*/ 431 h 10126"/>
              <a:gd name="connsiteX0" fmla="*/ 0 w 10000"/>
              <a:gd name="connsiteY0" fmla="*/ 494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94 h 10189"/>
              <a:gd name="connsiteX0" fmla="*/ 0 w 10000"/>
              <a:gd name="connsiteY0" fmla="*/ 423 h 10189"/>
              <a:gd name="connsiteX1" fmla="*/ 10000 w 10000"/>
              <a:gd name="connsiteY1" fmla="*/ 0 h 10189"/>
              <a:gd name="connsiteX2" fmla="*/ 10000 w 10000"/>
              <a:gd name="connsiteY2" fmla="*/ 10189 h 10189"/>
              <a:gd name="connsiteX3" fmla="*/ 0 w 10000"/>
              <a:gd name="connsiteY3" fmla="*/ 10189 h 10189"/>
              <a:gd name="connsiteX4" fmla="*/ 0 w 10000"/>
              <a:gd name="connsiteY4" fmla="*/ 423 h 10189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513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513 h 10142"/>
              <a:gd name="connsiteX0" fmla="*/ 0 w 10000"/>
              <a:gd name="connsiteY0" fmla="*/ 37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376 h 10142"/>
              <a:gd name="connsiteX0" fmla="*/ 0 w 10000"/>
              <a:gd name="connsiteY0" fmla="*/ 44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445 h 10142"/>
              <a:gd name="connsiteX0" fmla="*/ 0 w 10000"/>
              <a:gd name="connsiteY0" fmla="*/ 285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85 h 10142"/>
              <a:gd name="connsiteX0" fmla="*/ 0 w 10000"/>
              <a:gd name="connsiteY0" fmla="*/ 216 h 10142"/>
              <a:gd name="connsiteX1" fmla="*/ 10000 w 10000"/>
              <a:gd name="connsiteY1" fmla="*/ 0 h 10142"/>
              <a:gd name="connsiteX2" fmla="*/ 10000 w 10000"/>
              <a:gd name="connsiteY2" fmla="*/ 10142 h 10142"/>
              <a:gd name="connsiteX3" fmla="*/ 0 w 10000"/>
              <a:gd name="connsiteY3" fmla="*/ 10142 h 10142"/>
              <a:gd name="connsiteX4" fmla="*/ 0 w 10000"/>
              <a:gd name="connsiteY4" fmla="*/ 216 h 10142"/>
              <a:gd name="connsiteX0" fmla="*/ 0 w 10000"/>
              <a:gd name="connsiteY0" fmla="*/ 308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08 h 10234"/>
              <a:gd name="connsiteX0" fmla="*/ 0 w 10000"/>
              <a:gd name="connsiteY0" fmla="*/ 331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331 h 10234"/>
              <a:gd name="connsiteX0" fmla="*/ 0 w 10000"/>
              <a:gd name="connsiteY0" fmla="*/ 217 h 10234"/>
              <a:gd name="connsiteX1" fmla="*/ 10000 w 10000"/>
              <a:gd name="connsiteY1" fmla="*/ 0 h 10234"/>
              <a:gd name="connsiteX2" fmla="*/ 10000 w 10000"/>
              <a:gd name="connsiteY2" fmla="*/ 10234 h 10234"/>
              <a:gd name="connsiteX3" fmla="*/ 0 w 10000"/>
              <a:gd name="connsiteY3" fmla="*/ 10234 h 10234"/>
              <a:gd name="connsiteX4" fmla="*/ 0 w 10000"/>
              <a:gd name="connsiteY4" fmla="*/ 217 h 10234"/>
              <a:gd name="connsiteX0" fmla="*/ 0 w 10000"/>
              <a:gd name="connsiteY0" fmla="*/ 240 h 10257"/>
              <a:gd name="connsiteX1" fmla="*/ 10000 w 10000"/>
              <a:gd name="connsiteY1" fmla="*/ 0 h 10257"/>
              <a:gd name="connsiteX2" fmla="*/ 10000 w 10000"/>
              <a:gd name="connsiteY2" fmla="*/ 10257 h 10257"/>
              <a:gd name="connsiteX3" fmla="*/ 0 w 10000"/>
              <a:gd name="connsiteY3" fmla="*/ 10257 h 10257"/>
              <a:gd name="connsiteX4" fmla="*/ 0 w 10000"/>
              <a:gd name="connsiteY4" fmla="*/ 240 h 1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57">
                <a:moveTo>
                  <a:pt x="0" y="240"/>
                </a:moveTo>
                <a:lnTo>
                  <a:pt x="10000" y="0"/>
                </a:lnTo>
                <a:lnTo>
                  <a:pt x="10000" y="10257"/>
                </a:lnTo>
                <a:lnTo>
                  <a:pt x="0" y="10257"/>
                </a:lnTo>
                <a:lnTo>
                  <a:pt x="0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3E2FE3-A324-409E-A48E-78BF19FC0FD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291" y="6238015"/>
            <a:ext cx="454408" cy="5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200" b="1" kern="1200" dirty="0">
          <a:solidFill>
            <a:schemeClr val="bg2">
              <a:lumMod val="1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microsoft.com/office/2007/relationships/hdphoto" Target="../media/hdphoto3.wdp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hyperlink" Target="mailto:csrpas@qcin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E77E59-C5C3-4D10-ABA5-4B2382ACA1EE}"/>
              </a:ext>
            </a:extLst>
          </p:cNvPr>
          <p:cNvSpPr/>
          <p:nvPr/>
        </p:nvSpPr>
        <p:spPr>
          <a:xfrm>
            <a:off x="8024885" y="462245"/>
            <a:ext cx="3539137" cy="4104594"/>
          </a:xfrm>
          <a:prstGeom prst="rect">
            <a:avLst/>
          </a:prstGeom>
          <a:solidFill>
            <a:srgbClr val="087EBC"/>
          </a:solidFill>
          <a:ln>
            <a:solidFill>
              <a:srgbClr val="077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3768D-85AA-4085-A266-46B30833B38B}"/>
              </a:ext>
            </a:extLst>
          </p:cNvPr>
          <p:cNvSpPr/>
          <p:nvPr/>
        </p:nvSpPr>
        <p:spPr>
          <a:xfrm>
            <a:off x="627796" y="4566840"/>
            <a:ext cx="7397088" cy="1852967"/>
          </a:xfrm>
          <a:prstGeom prst="rect">
            <a:avLst/>
          </a:prstGeom>
          <a:solidFill>
            <a:srgbClr val="25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Manish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and Head, PAD Division, QCI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222492-D493-4617-84FD-30C908952D77}"/>
              </a:ext>
            </a:extLst>
          </p:cNvPr>
          <p:cNvGrpSpPr/>
          <p:nvPr/>
        </p:nvGrpSpPr>
        <p:grpSpPr>
          <a:xfrm>
            <a:off x="8052180" y="4632965"/>
            <a:ext cx="3511843" cy="1720715"/>
            <a:chOff x="8393373" y="4494333"/>
            <a:chExt cx="3511842" cy="1720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D2AA95-73B5-4DF1-9A68-C284CA2D4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160" y="4494333"/>
              <a:ext cx="1277055" cy="16145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B60906-190C-4912-9AE6-AA3F42300689}"/>
                </a:ext>
              </a:extLst>
            </p:cNvPr>
            <p:cNvSpPr/>
            <p:nvPr/>
          </p:nvSpPr>
          <p:spPr>
            <a:xfrm>
              <a:off x="8393373" y="4494333"/>
              <a:ext cx="2234788" cy="1614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2700" b="1" i="0" dirty="0">
                  <a:solidFill>
                    <a:srgbClr val="1F0F05"/>
                  </a:solidFill>
                  <a:latin typeface="Raleway" panose="020B0203030101060003" pitchFamily="34" charset="0"/>
                  <a:cs typeface="Arial" panose="020B0604020202020204" pitchFamily="34" charset="0"/>
                </a:rPr>
                <a:t>QUALITY </a:t>
              </a:r>
            </a:p>
            <a:p>
              <a:pPr algn="l"/>
              <a:r>
                <a:rPr lang="en-US" sz="2550" b="1" i="0" dirty="0">
                  <a:solidFill>
                    <a:srgbClr val="1F0F05"/>
                  </a:solidFill>
                  <a:latin typeface="Raleway" panose="020B0203030101060003" pitchFamily="34" charset="0"/>
                  <a:cs typeface="Arial" panose="020B0604020202020204" pitchFamily="34" charset="0"/>
                </a:rPr>
                <a:t>COUNCIL</a:t>
              </a:r>
            </a:p>
            <a:p>
              <a:pPr algn="l"/>
              <a:r>
                <a:rPr lang="en-US" sz="2700" b="1" i="0" dirty="0">
                  <a:solidFill>
                    <a:srgbClr val="1F0F05"/>
                  </a:solidFill>
                  <a:latin typeface="Raleway" panose="020B0203030101060003" pitchFamily="34" charset="0"/>
                  <a:cs typeface="Arial" panose="020B0604020202020204" pitchFamily="34" charset="0"/>
                </a:rPr>
                <a:t>OF INDIA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C10FCB-3914-424B-B9DF-33E7BF7B3DD4}"/>
                </a:ext>
              </a:extLst>
            </p:cNvPr>
            <p:cNvCxnSpPr>
              <a:cxnSpLocks/>
            </p:cNvCxnSpPr>
            <p:nvPr/>
          </p:nvCxnSpPr>
          <p:spPr>
            <a:xfrm>
              <a:off x="8529851" y="6089943"/>
              <a:ext cx="2125605" cy="0"/>
            </a:xfrm>
            <a:prstGeom prst="line">
              <a:avLst/>
            </a:prstGeom>
            <a:ln w="38100">
              <a:solidFill>
                <a:srgbClr val="087E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864FE-ACF2-4B51-956A-2EBCC87D7800}"/>
                </a:ext>
              </a:extLst>
            </p:cNvPr>
            <p:cNvCxnSpPr>
              <a:cxnSpLocks/>
            </p:cNvCxnSpPr>
            <p:nvPr/>
          </p:nvCxnSpPr>
          <p:spPr>
            <a:xfrm>
              <a:off x="8529851" y="6215048"/>
              <a:ext cx="327546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27796" y="1988840"/>
            <a:ext cx="73970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Scheme for UAS –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the Quality Infrastructure in Agri Drone Space – 02 May 2022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A60779-41D4-4752-964F-57725686156B}"/>
              </a:ext>
            </a:extLst>
          </p:cNvPr>
          <p:cNvGrpSpPr/>
          <p:nvPr/>
        </p:nvGrpSpPr>
        <p:grpSpPr>
          <a:xfrm>
            <a:off x="1022282" y="1321846"/>
            <a:ext cx="4626851" cy="312668"/>
            <a:chOff x="1022282" y="1321846"/>
            <a:chExt cx="4626851" cy="312668"/>
          </a:xfrm>
        </p:grpSpPr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B5A023F4-8E45-4717-B472-43157DE645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82862" y="-938734"/>
              <a:ext cx="105692" cy="4626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0" y="411"/>
                </a:cxn>
                <a:cxn ang="0">
                  <a:pos x="23" y="400"/>
                </a:cxn>
                <a:cxn ang="0">
                  <a:pos x="23" y="11"/>
                </a:cxn>
                <a:cxn ang="0">
                  <a:pos x="0" y="0"/>
                </a:cxn>
              </a:cxnLst>
              <a:rect l="0" t="0" r="r" b="b"/>
              <a:pathLst>
                <a:path w="23" h="4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3" y="411"/>
                    <a:pt x="23" y="406"/>
                    <a:pt x="23" y="40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6D2077"/>
            </a:solidFill>
            <a:ln w="6350">
              <a:noFill/>
              <a:round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4D9728DA-B546-4362-8D48-D749C50B36F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198052" y="-706206"/>
              <a:ext cx="289609" cy="4345714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327"/>
                </a:cxn>
                <a:cxn ang="0">
                  <a:pos x="78" y="386"/>
                </a:cxn>
                <a:cxn ang="0">
                  <a:pos x="78" y="0"/>
                </a:cxn>
                <a:cxn ang="0">
                  <a:pos x="0" y="59"/>
                </a:cxn>
              </a:cxnLst>
              <a:rect l="0" t="0" r="r" b="b"/>
              <a:pathLst>
                <a:path w="78" h="386">
                  <a:moveTo>
                    <a:pt x="0" y="59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0" y="362"/>
                    <a:pt x="69" y="351"/>
                    <a:pt x="78" y="38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9" y="35"/>
                    <a:pt x="0" y="24"/>
                    <a:pt x="0" y="59"/>
                  </a:cubicBezTo>
                  <a:close/>
                </a:path>
              </a:pathLst>
            </a:custGeom>
            <a:solidFill>
              <a:srgbClr val="6D2077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BDD5F2-04C8-4753-A803-748B05D2992F}"/>
                </a:ext>
              </a:extLst>
            </p:cNvPr>
            <p:cNvSpPr/>
            <p:nvPr/>
          </p:nvSpPr>
          <p:spPr>
            <a:xfrm>
              <a:off x="2690963" y="1326737"/>
              <a:ext cx="1394934" cy="307777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914377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Talking points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CCBB92-28BD-4EF1-A9C7-B5FC49CDA66D}"/>
              </a:ext>
            </a:extLst>
          </p:cNvPr>
          <p:cNvGrpSpPr/>
          <p:nvPr/>
        </p:nvGrpSpPr>
        <p:grpSpPr>
          <a:xfrm>
            <a:off x="6101544" y="1321844"/>
            <a:ext cx="4626851" cy="346993"/>
            <a:chOff x="6101544" y="1321844"/>
            <a:chExt cx="4626851" cy="346993"/>
          </a:xfrm>
        </p:grpSpPr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22931C90-2729-495A-800B-00D800988C9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362124" y="-938736"/>
              <a:ext cx="105692" cy="4626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0" y="411"/>
                </a:cxn>
                <a:cxn ang="0">
                  <a:pos x="23" y="400"/>
                </a:cxn>
                <a:cxn ang="0">
                  <a:pos x="23" y="11"/>
                </a:cxn>
                <a:cxn ang="0">
                  <a:pos x="0" y="0"/>
                </a:cxn>
              </a:cxnLst>
              <a:rect l="0" t="0" r="r" b="b"/>
              <a:pathLst>
                <a:path w="23" h="4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3" y="411"/>
                    <a:pt x="23" y="406"/>
                    <a:pt x="23" y="40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6D2077"/>
            </a:solidFill>
            <a:ln w="6350">
              <a:noFill/>
              <a:round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A129E56D-ADDE-4B0C-BB08-DE6A1E1F5D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417147" y="-287500"/>
              <a:ext cx="219158" cy="3578685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327"/>
                </a:cxn>
                <a:cxn ang="0">
                  <a:pos x="78" y="386"/>
                </a:cxn>
                <a:cxn ang="0">
                  <a:pos x="78" y="0"/>
                </a:cxn>
                <a:cxn ang="0">
                  <a:pos x="0" y="59"/>
                </a:cxn>
              </a:cxnLst>
              <a:rect l="0" t="0" r="r" b="b"/>
              <a:pathLst>
                <a:path w="78" h="386">
                  <a:moveTo>
                    <a:pt x="0" y="59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0" y="362"/>
                    <a:pt x="69" y="351"/>
                    <a:pt x="78" y="38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9" y="35"/>
                    <a:pt x="0" y="24"/>
                    <a:pt x="0" y="59"/>
                  </a:cubicBezTo>
                  <a:close/>
                </a:path>
              </a:pathLst>
            </a:custGeom>
            <a:solidFill>
              <a:srgbClr val="6D2077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377">
                <a:defRPr/>
              </a:pPr>
              <a:endParaRPr lang="en-US" sz="9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8581A4-5A3E-4154-BDE7-45717FC695BF}"/>
                </a:ext>
              </a:extLst>
            </p:cNvPr>
            <p:cNvSpPr/>
            <p:nvPr/>
          </p:nvSpPr>
          <p:spPr>
            <a:xfrm>
              <a:off x="7600788" y="1361060"/>
              <a:ext cx="1628364" cy="307777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Brief Overview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059BFF-EB28-46EB-9B5A-89835277BD80}"/>
              </a:ext>
            </a:extLst>
          </p:cNvPr>
          <p:cNvGrpSpPr/>
          <p:nvPr/>
        </p:nvGrpSpPr>
        <p:grpSpPr>
          <a:xfrm>
            <a:off x="5996087" y="1742558"/>
            <a:ext cx="5358956" cy="1063805"/>
            <a:chOff x="5996087" y="1742558"/>
            <a:chExt cx="5358956" cy="1063805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F180DBD-77E7-420E-B744-81A5882E5065}"/>
                </a:ext>
              </a:extLst>
            </p:cNvPr>
            <p:cNvSpPr/>
            <p:nvPr/>
          </p:nvSpPr>
          <p:spPr>
            <a:xfrm rot="5400000">
              <a:off x="5608628" y="2130017"/>
              <a:ext cx="1063805" cy="288888"/>
            </a:xfrm>
            <a:prstGeom prst="triangle">
              <a:avLst/>
            </a:prstGeom>
            <a:solidFill>
              <a:srgbClr val="0091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69E19C-DC44-4025-808C-F01D21445E05}"/>
                </a:ext>
              </a:extLst>
            </p:cNvPr>
            <p:cNvSpPr txBox="1"/>
            <p:nvPr/>
          </p:nvSpPr>
          <p:spPr>
            <a:xfrm>
              <a:off x="6379611" y="2074020"/>
              <a:ext cx="4975432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377">
                <a:defRPr/>
              </a:pPr>
              <a:r>
                <a:rPr lang="en-US" sz="1400" kern="0" dirty="0">
                  <a:solidFill>
                    <a:srgbClr val="005EB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Established by Govt. of India and Indian Industry, QCI is a functionally autonomous and financially independent body.</a:t>
              </a:r>
            </a:p>
            <a:p>
              <a:pPr marL="171446" indent="-171446" algn="just" defTabSz="914377">
                <a:buFont typeface="Arial" panose="020B0604020202020204" pitchFamily="34" charset="0"/>
                <a:buChar char="•"/>
                <a:defRPr/>
              </a:pPr>
              <a:endParaRPr lang="en-US" sz="1400" kern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CE30D2F-C41C-47FD-B956-81AB6375BCD3}"/>
              </a:ext>
            </a:extLst>
          </p:cNvPr>
          <p:cNvGrpSpPr/>
          <p:nvPr/>
        </p:nvGrpSpPr>
        <p:grpSpPr>
          <a:xfrm>
            <a:off x="5996080" y="3258091"/>
            <a:ext cx="5396480" cy="1063805"/>
            <a:chOff x="5996080" y="3258091"/>
            <a:chExt cx="5396480" cy="10638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9CD7BE4-01E1-4F8D-95F2-98AEBD66730D}"/>
                </a:ext>
              </a:extLst>
            </p:cNvPr>
            <p:cNvSpPr txBox="1"/>
            <p:nvPr/>
          </p:nvSpPr>
          <p:spPr>
            <a:xfrm>
              <a:off x="6416990" y="3339376"/>
              <a:ext cx="497557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>
                <a:defRPr/>
              </a:pPr>
              <a:r>
                <a:rPr lang="en-US" sz="1400" kern="0" dirty="0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drone rules promulgated by Ministry of Civil Aviation, </a:t>
              </a:r>
              <a:r>
                <a:rPr lang="en-US" sz="1400" kern="0" dirty="0" err="1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GoI</a:t>
              </a:r>
              <a:r>
                <a:rPr lang="en-US" sz="1400" kern="0" dirty="0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facilitated easier access through simplified rules in the sunrise Indian drone economy align with the </a:t>
              </a:r>
              <a:r>
                <a:rPr lang="en-US" sz="1400" kern="0" dirty="0">
                  <a:solidFill>
                    <a:srgbClr val="4B36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 of Hon'ble Prime Minister to establish India as a drone hub by 2030.</a:t>
              </a:r>
              <a:endParaRPr lang="en-US" sz="1400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B003DF84-2E0C-4256-A8BB-F1E974B84950}"/>
                </a:ext>
              </a:extLst>
            </p:cNvPr>
            <p:cNvSpPr/>
            <p:nvPr/>
          </p:nvSpPr>
          <p:spPr>
            <a:xfrm rot="5400000">
              <a:off x="5608625" y="3645546"/>
              <a:ext cx="1063805" cy="288896"/>
            </a:xfrm>
            <a:prstGeom prst="triangle">
              <a:avLst/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D771765-655B-401B-98F8-7E07737C0661}"/>
              </a:ext>
            </a:extLst>
          </p:cNvPr>
          <p:cNvGrpSpPr/>
          <p:nvPr/>
        </p:nvGrpSpPr>
        <p:grpSpPr>
          <a:xfrm>
            <a:off x="6040562" y="4693868"/>
            <a:ext cx="5314481" cy="1063805"/>
            <a:chOff x="6040562" y="4693868"/>
            <a:chExt cx="5314481" cy="1063805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6689C091-6D68-4686-9C76-705EA3AD3AD5}"/>
                </a:ext>
              </a:extLst>
            </p:cNvPr>
            <p:cNvSpPr/>
            <p:nvPr/>
          </p:nvSpPr>
          <p:spPr>
            <a:xfrm rot="5400000">
              <a:off x="5653103" y="5081327"/>
              <a:ext cx="1063805" cy="288887"/>
            </a:xfrm>
            <a:prstGeom prst="triangle">
              <a:avLst/>
            </a:prstGeom>
            <a:solidFill>
              <a:srgbClr val="4B36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1E88643-092F-4C7F-BB26-BB8BC6B65176}"/>
                </a:ext>
              </a:extLst>
            </p:cNvPr>
            <p:cNvSpPr/>
            <p:nvPr/>
          </p:nvSpPr>
          <p:spPr>
            <a:xfrm>
              <a:off x="6519557" y="4756512"/>
              <a:ext cx="48354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377">
                <a:defRPr/>
              </a:pPr>
              <a:r>
                <a:rPr lang="en-US" sz="1400" kern="0" dirty="0">
                  <a:solidFill>
                    <a:srgbClr val="4B36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accordance to Drone Rules, 2021, QCI upgraded it’s scheme from RPAS to CSUAS to align with the Drone Rule 2021</a:t>
              </a:r>
            </a:p>
          </p:txBody>
        </p:sp>
      </p:grpSp>
      <p:sp>
        <p:nvSpPr>
          <p:cNvPr id="80" name="Title 2">
            <a:extLst>
              <a:ext uri="{FF2B5EF4-FFF2-40B4-BE49-F238E27FC236}">
                <a16:creationId xmlns:a16="http://schemas.microsoft.com/office/drawing/2014/main" id="{B9114353-7EFD-4B9B-9531-FC0817E86770}"/>
              </a:ext>
            </a:extLst>
          </p:cNvPr>
          <p:cNvSpPr txBox="1">
            <a:spLocks/>
          </p:cNvSpPr>
          <p:nvPr/>
        </p:nvSpPr>
        <p:spPr>
          <a:xfrm>
            <a:off x="226068" y="-9679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IN" dirty="0"/>
            </a:br>
            <a:r>
              <a:rPr lang="en-IN" sz="3200" dirty="0">
                <a:solidFill>
                  <a:schemeClr val="accent5"/>
                </a:solidFill>
              </a:rPr>
              <a:t>QCI – Shaping India’s drone economy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8DC1B87-89CC-48C3-9B19-1EFC89EC90AF}"/>
              </a:ext>
            </a:extLst>
          </p:cNvPr>
          <p:cNvGrpSpPr/>
          <p:nvPr/>
        </p:nvGrpSpPr>
        <p:grpSpPr>
          <a:xfrm>
            <a:off x="1065729" y="1756585"/>
            <a:ext cx="4449985" cy="1457481"/>
            <a:chOff x="1065729" y="1756585"/>
            <a:chExt cx="4449985" cy="145748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BD162D-0F50-4DA9-8CA2-39276BFC85DC}"/>
                </a:ext>
              </a:extLst>
            </p:cNvPr>
            <p:cNvSpPr/>
            <p:nvPr/>
          </p:nvSpPr>
          <p:spPr>
            <a:xfrm>
              <a:off x="1065729" y="1756585"/>
              <a:ext cx="4044202" cy="1063803"/>
            </a:xfrm>
            <a:prstGeom prst="rect">
              <a:avLst/>
            </a:prstGeom>
            <a:solidFill>
              <a:srgbClr val="0091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A1F3F712-7791-4F6D-9FE3-2FCC68F3DC5B}"/>
                </a:ext>
              </a:extLst>
            </p:cNvPr>
            <p:cNvSpPr/>
            <p:nvPr/>
          </p:nvSpPr>
          <p:spPr>
            <a:xfrm>
              <a:off x="1373890" y="2817804"/>
              <a:ext cx="3736040" cy="396262"/>
            </a:xfrm>
            <a:prstGeom prst="parallelogram">
              <a:avLst>
                <a:gd name="adj" fmla="val 222143"/>
              </a:avLst>
            </a:prstGeom>
            <a:solidFill>
              <a:srgbClr val="0091D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187AA8-AE97-4F49-BF3D-77153C0EF2BD}"/>
                </a:ext>
              </a:extLst>
            </p:cNvPr>
            <p:cNvSpPr/>
            <p:nvPr/>
          </p:nvSpPr>
          <p:spPr>
            <a:xfrm>
              <a:off x="2374044" y="2097855"/>
              <a:ext cx="31416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we are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BCED391-B96B-49B0-9B8C-E264F11DB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30" y="2014455"/>
              <a:ext cx="1097252" cy="474302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E3527C3-5E87-41E3-937E-678CD7F72922}"/>
              </a:ext>
            </a:extLst>
          </p:cNvPr>
          <p:cNvGrpSpPr/>
          <p:nvPr/>
        </p:nvGrpSpPr>
        <p:grpSpPr>
          <a:xfrm>
            <a:off x="1681757" y="4670062"/>
            <a:ext cx="4379813" cy="1063803"/>
            <a:chOff x="1681757" y="4670062"/>
            <a:chExt cx="4379813" cy="106380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6B49BD1-1787-4FCC-9D0A-EFE14C4B81E5}"/>
                </a:ext>
              </a:extLst>
            </p:cNvPr>
            <p:cNvSpPr/>
            <p:nvPr/>
          </p:nvSpPr>
          <p:spPr>
            <a:xfrm>
              <a:off x="1681757" y="4670062"/>
              <a:ext cx="4044201" cy="1063803"/>
            </a:xfrm>
            <a:prstGeom prst="rect">
              <a:avLst/>
            </a:prstGeom>
            <a:solidFill>
              <a:srgbClr val="4B36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F093D43-2E78-48AE-8CD8-4287323ED586}"/>
                </a:ext>
              </a:extLst>
            </p:cNvPr>
            <p:cNvSpPr/>
            <p:nvPr/>
          </p:nvSpPr>
          <p:spPr>
            <a:xfrm>
              <a:off x="3039010" y="5056493"/>
              <a:ext cx="30225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CSUAS Scheme 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E61ACFDD-A379-4E41-A48B-7045D6D39B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134" y="4742990"/>
              <a:ext cx="1022368" cy="9083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5193DC-CB69-4DF9-B862-4BC4062B08D2}"/>
              </a:ext>
            </a:extLst>
          </p:cNvPr>
          <p:cNvGrpSpPr/>
          <p:nvPr/>
        </p:nvGrpSpPr>
        <p:grpSpPr>
          <a:xfrm>
            <a:off x="1373596" y="3211778"/>
            <a:ext cx="4913008" cy="1460066"/>
            <a:chOff x="1373596" y="3211778"/>
            <a:chExt cx="4913008" cy="146006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5675C5-9F80-43DA-BD4F-677B4E56E553}"/>
                </a:ext>
              </a:extLst>
            </p:cNvPr>
            <p:cNvSpPr/>
            <p:nvPr/>
          </p:nvSpPr>
          <p:spPr>
            <a:xfrm>
              <a:off x="1373596" y="3211778"/>
              <a:ext cx="4044201" cy="1063803"/>
            </a:xfrm>
            <a:prstGeom prst="rect">
              <a:avLst/>
            </a:prstGeom>
            <a:solidFill>
              <a:srgbClr val="00338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A99CCA6-6905-43A3-9D59-578C1FD78863}"/>
                </a:ext>
              </a:extLst>
            </p:cNvPr>
            <p:cNvSpPr/>
            <p:nvPr/>
          </p:nvSpPr>
          <p:spPr>
            <a:xfrm>
              <a:off x="2855162" y="3569154"/>
              <a:ext cx="34314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en-GB" sz="1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Drone Rules - 2021</a:t>
              </a:r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B9CB2994-683F-4C7B-AD14-F4F51CBE4442}"/>
                </a:ext>
              </a:extLst>
            </p:cNvPr>
            <p:cNvSpPr/>
            <p:nvPr/>
          </p:nvSpPr>
          <p:spPr>
            <a:xfrm>
              <a:off x="1681757" y="4275582"/>
              <a:ext cx="3736040" cy="396262"/>
            </a:xfrm>
            <a:prstGeom prst="parallelogram">
              <a:avLst>
                <a:gd name="adj" fmla="val 222143"/>
              </a:avLst>
            </a:prstGeom>
            <a:solidFill>
              <a:srgbClr val="00338D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BF94EE9-F7F5-473D-869B-60F70B486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583" y="3297912"/>
              <a:ext cx="1246193" cy="82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7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253218"/>
            <a:ext cx="9246453" cy="431989"/>
          </a:xfrm>
          <a:noFill/>
          <a:ln>
            <a:noFill/>
          </a:ln>
        </p:spPr>
        <p:txBody>
          <a:bodyPr spcFirstLastPara="1" vert="horz" wrap="square" lIns="91415" tIns="45695" rIns="91415" bIns="45695" rtlCol="0" anchor="t" anchorCtr="0">
            <a:no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Calibri"/>
              </a:rPr>
              <a:t>Design and Implementation </a:t>
            </a:r>
            <a:r>
              <a:rPr lang="en-US" sz="2400" dirty="0">
                <a:ea typeface="Calibri"/>
              </a:rPr>
              <a:t>of Voluntary Schemes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493" y="2256697"/>
            <a:ext cx="1821000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Scheme Owner(s)</a:t>
            </a:r>
          </a:p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(QCI)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262" y="2283219"/>
            <a:ext cx="2516977" cy="4154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50" dirty="0"/>
              <a:t>Stakeholder Consultation: MSC – SC, TC, CC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058" y="2199556"/>
            <a:ext cx="1995678" cy="4308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Approved/Accredited Certification Bodies</a:t>
            </a:r>
          </a:p>
        </p:txBody>
      </p:sp>
      <p:sp>
        <p:nvSpPr>
          <p:cNvPr id="36892" name="AutoShape 28" descr="data:image/jpeg;base64,/9j/4AAQSkZJRgABAQAAAQABAAD/2wCEAAkGBhQSDxUUEBARFBQUFxQUFRcVFBUVFBcVGBcVGBQUFRUXHiYeFxkjGRUVHy8gJCgpLCwsFR8xNTAqNSYrLCkBCQoKDgwOGg8PGikdHxwvKSwsLCwpKSwqLDA0LCwsKSkpKSksKSksLCksLC0sKSksKSwpLCwsLDUpKSkpKSkpLP/AABEIALwA+wMBIgACEQEDEQH/xAAcAAEAAgMBAQEAAAAAAAAAAAAAAwUBAgYEBwj/xABAEAACAQIDBgQCBgcJAQEBAAABAgADERITIQQFMWFikQYiQVEygQcVVHGS0iNCUnKhsfAUJDM0U3OCs+FDRBb/xAAaAQEAAwEBAQAAAAAAAAAAAAAAAgMEAQUG/8QALhEBAQACAQIEBAQHAQAAAAAAAAECEQMSIQQxQVEikaHRE2Fx8CMyUoGxweEF/9oADAMBAAIRAxEAPwD7jERAREQEREBERAREQEREBERAREQEREBERAREQEREBERASOttKoLu6qPdiAP4zZj6nhPyL468W1tu22q9WqzUw7iktzgRASFwrw4DjxN+MD9b0NrR/gdW/dYN/KSAz8deEPE77BtlOvTJsrDMUHR6f66H3ut/nafr/Y9pFRFdb4XVXFxY2YXFx6GxECeIiAiIgIiICIiAiIgIiICIiAiIgIiICIiAiIgIiICIiAmGMSs39XIpqFLAuwQst7qpBLEWBsbC1/S9/ScvaCTbd6KmgBqPwwJYn72J0Uffz4z8+eMfogrLXepsqrluxZKZYXF9Si1PhNjoAbE+l59f2Z8WUERFomrUwWclmNMOMeG1tTi4sT7y19OR4+x+8esz5cuUW44SvhX0WfR0dp25TtNB8miWNXECFLrotMn1OLUj2XnP0mFnH7bv6hsDZ1YlKdQFbqLrmKCy3A0DMAyg+theXHhXxNT27Z1rUSQDcFTbEhBPlYA6H+ctwyld5Zb31qLmIiWKSIiAiIgIiICIiAiIgIiICIiAiIgIiICIiAiIgIiIGrDSfI/HGxby2vei0qYbZ6NEM6Vw7rSwEKWqu40xC1sPI+hvPr08W+N3Cvs9WixIFWm9MkcQHUrf+M5cZe1TwzuF6pO75buT6RKJ2xqT2FBf0ey1LH3ON3PEGodS/pa3rO42rbgqYlZWJKqgDAhqjm1Nbg+rW19g0+Ab23XU2as9CuuGohsw4gggEMCOKkEH7jOp+iHYce9UNtKVOpU5A2CKbcL+c685u8R4DDp/Fxy8owcXi8uroyj6XtPhCpkDZwKNWmfNiqXGFjcuCgBxLiZsIBFg1vS5s/BnhRd37KKKu1TXEWZUUknj8I4XvxJOvGX0zMExk8m/rys1vsRESSBEGVihhtZGY5VqZbCT5QQ4Hl000JgWd4vI8rm3eMrm3eBJeLyLL6j3mcvqbvAkvF5Hl8z3gUupu8CS8XkeXzbvGV1N3gSXi8iy+pu8zl9Td4El4vIsvme8zlc27wJLxeR5fU3eYy+o9+cCW8XkeX1N3mMvqbvAlvF5HldTd4y+bd4El4vIzS6m7xl8z3gSXi8jFPm3eYy+pu/KBLecz9IfiGrsWwPXoIjsrIpx6qqsbFrAjEdRpznRZfNu88G/NwUtroNR2hS9NrXGIjUG4II1BE5d67JYWTKXLyfm7eO8xtDCqVIqtiNY+juSPML8b3OnpoPSfTfoR3GwWttTCy1LUqfUFN3ccsVh/wATOR2vwCx3kdmoDDRzSiu7A4UHxs17XbQkD1uBPvG7d1pQopSpXVKahFAPoB/P1+c9Dm5tcOPHO9vmxY8cy5suSTU3dPZeZkWXzbvN1EwNbaIiBgypWv8A322BxaidbaHzrwPrLYyvJ/vY/wBlv+xYHtzOR7RmdLdpveLwNMzk3aMzpbtN7xeBpmdJ7f17QKvS3ab3i8DTHybtGZ0t2m94vA0zOlu0ZnS3ab3jFA0zOk9ozOlu02xQXgaGpyPaYNXke0q9v8VUKZsGNRr4cNOzeb2ZvhX5meDd9Xb6lWoxOzJSNsu16zADRgcLAEg8eYsAZHq/utnDlZu3X6+rpMzk3aMzk3aVo3XWPx7Y/wDwp00/mCZn/wDn1P8AiVtof76zgdktG3OnGeeX0v8Ax732gAXIIHubAfxniqeI9nU2Nenf2DBj2W5mB4a2f/Qpk+7DGe73nupbMqCyKqj2UAfyjufw5736fdS7y8YU6dJ3p0toq4Rey0agv82AEk2fxGXF02XaGOlwMu4J9DdxY8pZ7fjFJzStjwkrfUYgNBacp4SoFtoaopHwln9MWYWK3H3q3aRtssWS4dN+H537aXv1pXPw7FU/5VKS/wAiTA2vaj/+akv71Zj6dNM+sthMESevzV9c/pn1+6rx7WfTZl/41X/LMGjtR41qS/u7Of5tUP8AKW8Gc0dd9p8nx+v9B1RmJO8GIJLjFRJbESSSf0lr8dRbjPrOzXVFBxMQoBYjViABc68TJpm87JIcnLlya6vT8o0x9Ldpupi8XnVbMREDDDSVQ2e223xPrROhOg86/D7S1MqhtF9tthfSidbWBu68PeBZ5XNu8ZXNu8xm9Ldozelu0DOVzbvMZXU3eM3k3aM3k3aBnK5t3jK5t3mM3k3aM3pbtAzlc27xlc27zXN5N2lV4h8SrslNWNKrULuqBUAxXPsDynLdTdTwwyzy6cZurbL5t3nn2va6dJb1aoQe7NbX2HueQler7VWGttnU+gAqVrfefIh+TSfZd0UqbY8DPU/1H87924DkLCc3b5O9OOPnfkhO8qlT/L0nt/qViaafeF+Nuw++ZG4jU/zVapV6B+jo/dgU3YfvEy1x9LdpnM6W7Rr3OvX8vb/Pzcx4n3eiClhRQvnQKNF+EkAKNPQ95Vja1ptSZqoppSCnEXIQCyvUvrq1yy29Z0XitL7OWsRlsrnT9UGz/LCxPynz/bKVNjVpM6goDUCG1grXI4+1S/A31X0Mrz3PJdxY9c930rdG+aO1Li2esKgGhs2o/eB1E9+VzbvPgHhje7bNtlKqCR5lWpzpsQGDDjwN/lPv2bybtOcPL+Jjv2R5+H8LLXpWcvm3ec79buN4FMTGkQtOx8uF7Mb6/FewNx6MJ0Wb0t2nJeKlwbTTqICHKl7+7U2TDf5MVPIiWZ3U2pxm7p1G1sEpszMQApJJOgFtZy3gmicbkk3yqQI4HEC99PmR8pTePN4U9to4PMaNPC7gEq2ZoQjDgcII0Pq3Kcpvfx22xby2WtSc5L4qddSDZkLpcgH9Zbkg++nrK7lLnIvnDnOO5a7PuWVzbvGVzbvMLU5HtM5vS3aXszOVzbvMZXNu8ZvS3aM3pbtAzlc27zGV1N3jN6W7Rm8m7QGV1N3m6raaZvJu02UwNoiIGDK8/wCcH+y3/YssDKobPbbb43N6J0J0HnXgLaQLaJHlcz3jK5nvAkiR5PNu8ZXM94EkSPK5t3mj2AuWIA4kkWt7wNNv21KVNnqGyqLn3PsAOJJJAAHEkCUW7NrzNodnw5wGEKWAFJOJQWvif4Sx9DYX0lV4j3/hQVyRa5/squbA+h2qoD+qAfIOoH9bThnq5pxMwq+7Eh/vudQPusBqZn5OaY1u4vDXKdr+/Z9nqV3W5KAqP2WJa3qbFRf5Geum9wCDx1nzfwj4wXZkNKuzYBY0rKSVGuIaa4fh9P1p3O5yXoq5JAe7qL8FY3UXHsJbhnMpuMvJxZcd1VlEjyebd4yebd5NWovHu8sjd1dwSGKZakaHE/lBvyvf5T8/vtDFsZZi/HET5r/fPsX0wsw2FFUOcVVcRAJAADHUgWGtuPvPjXG+EE242BNvvtwnqeDww6LctPo//Kww/Cyyy9/o67wn4PrbXUpOabjZ2a7VDaxVT5gLm5JIKz7ospfCVEDYNmCgoMmmbXGnlF+5uZcZXM955GHHjx7mLw+flvJl+iSVm+9159MgABwGNNjfyvayk29L2BHqJ78nm3eYNLme8lfJTLZdx8Ms2oa98RuL3GIEi59zfFrzkm5PCK7dvLZ8zCaVAPVqI1zjthwqB6jEQTyBkS3uQeILBhx8wY3B9je86TwDUVd4BWNmanUCjgbjAT/AGefx7nK+28d0XwOUx1vU/wBPqaTaRLT5t3mcnm3eei+ISRI8nm3eMrme8CSJHlcz3jJ6m7wJIkeVzbvN1EDMREDBlUK99ttgcWonWws3nX4TeWplef8AOD/Zb/sWB7c3pb+EZp/Zb+vnJJi0DTNP7JjN6Wm9oMCM1ek/1/X8ZSbQ/wDa6hQA5CG1Qj/6uNTSB9UBAxe58vvJ957U1V/7PRJBsDWcf/ND+qD/AKjDh7C59p7LU9noX0SnTW55KBrI+a2fBN+t/e/s/Of0mb6evt9QMxwKxVB6YVYqtvkCfvLe85ndm8WouHUmwJuPQj1BHrpO237uCpt20E7KgzGeqVQkAlTd7XOlxciU+yfRrvGrVWmdkq07nV6gCog9WZuBA46cZn75d2+2YSb9I6mkcQzALqFQ+5Ac2X+OAT6l4F3iH2JFFy1K6PpwPFfvurA/Izi907gB2yrsobyrTrUlP7oXLY/cwU25S3+jXarVa1Mg3ZVbTUAoWVh3cdpzi+HKfm54m9eF/LV+bv8AM6TGb0tN7TNpreYpPEu2AUcJBvUIUDhiW4Lgn0UrcE+l/ulRuZaLmpjoCmUCknGxpMrFhcXIwkFTdTy11nt8UbC7VFdVZlCYfLqVOIkmw1F9OF/hHtOeO7WBxYKwNsOJkdvKDe3mBsPWU5226aePGdP82tuo3BtlIKaSOrYHcKL+YqWJub8dSdRxl0KnSf6E4Xde661YtbAQuEhrMq3voFPG4FjppO13fQZKSq7l2A1Y+p9ZPG31VZ4zG9qlzOkwX5Gb2gyatwG8did61RqApgZjBkPk1BwliRcNci/prf7o3Xu6pS2ilWrFMWNaSrTXgKlwcTnU+nKeje1bIrOKl28y1lKg/wCGXqYr2PxAFvcHB7mR7PvQVKlGmgfGa6m5QqoVWLm7N6lBoB6kCfM3k8VPE6126vZv3Lh5u3FTpaZzT+y39fObJM2n0zA0zekxm9LSS0QI8zpMZvS3aSTFoGmZ0mbqZmICIiBgypXZbbcTjqHFSJsWJUWdfhHpLZpVDaL7bbA+lE620N3X4TfWBZZXNu8ZXU3eZzelu0xm9LdoGDT6j3ldvXbGW1OicVap8AJ0UC2Ko/sq/wASQPWejeW8xSS5ViSQqKBqzn4VH3/yBPpOD2HflfE9UugeoTcquIBASEQFuKqNfS9yfXSjn5seKS5erRw8Nz+L2d3u3dopJhDMSSWdifM7n4mbmf4CwGgk9fYw6FHuysCCDqCCNQZVeGt9tWQiqpxjW4FgyEsFe19NVYW5S5zelu0txss3FOW5l383J7H9G9FKgc1arBWxqvlABBuBe1yOHadDvHdS16TU6mPC2hsxB9+InrzOlu0ZnS3aJjJ5O5Z5W7tc1sH0f7PSUgGqWZXQvis2F9DbDYA20vLDcnhilsobKL3a1yzXNhwlrmdLdozOlu0dMLnld92Mrm3eZyupu8ZnS3aM3pbtJIGV1N3jK6m7/wDkzm9Ldozelu0DGVzbvGVzbvM5vS3aYzelu0Blc27xl9Td/wDyM3pbtGb0t2gcX4vCrtAOI/4HnGnBXfCQfTjU/hKCg77MFx0yG2YUqqjFctTZTcXIuDgLp+8k6DxoVeqoAJbKdGFvR2QU1PMnEB85p4roFmpF1tUegy1PRbqabEXHAA1H7mZsp3uXs0Y3tI7VafNu8zldTd5593bwzaKVAjgOqtYjUX9/69Z6M3pbtNMZzK5t3jK6m7zOb0t2jN6W7QMZXU3eMrm3eZzelu0xm9LdoDK6m7/+TZRNc3pbtN1aBmIiBgyvI/vY/wBlv+xZYGVK0P77fG5xUTpfQedeA9IFtNTMZfNu8ZXNu8Dnt07rrGtVqbaabeZloBb4VpNx0PBmFtePEcJzmw7mdhxUIDZGtiLoD5GC6W8vvb1sLTst9vhoMtziqA01FzxYWv8AIXP8PWUY3iq48V1po2AVGtlki10xcAQSF1sCRodLTLz8WOc1Zts4+W9Vzvb0SeH1NCvgZQVqDCjr7gs1nH6pIOh4Xv6kX6wSgo7mNQhqrMqDVVRipuLFXxLrca+ttZNtTvs9mxO9IsFcElqiXuMakfEL4fLbmD6S7CdM0z52XLsuonj2bbadQXSsGtqbMNPvHp85Oq31DEg89JYrS2iaZfNu8ZfU3eBvaJHl8z3mcrm3eBvFpplc27xl8z35wN4tNMvqbvMZfU3eBJFppldTd4y+bd4Hlr7movVFV6as62sxGuhuv32JNr8Lyp8T7qrVnpZQp2XGSzsQQSLAEAEsvIWl+aXU3eMrme8jcZXZbKg3TsWTQp0yxbAoXEeJsP5e3Keu00FLme8xl9Td+Uk4ktE0yubd4y+bd4G8TTL5nvGX1N3gbwJpl827zZRA2iIgDKSvt2HbLZVZrUmFwoIPnXUay7mMOt4Hg+tT9n2j8A/NMHep9Nn2j8A/NLGeRd608dVcYBo4cy/lVcS4gSx0th15QKLadq2iomL+zvip4iqYcJLYSLEliCNZPUOHZcmnstU2AGHLUK5vdgdbAMb3PpivLV96Uhe9Wnpa/nUWubC+ulzpJaO1I+II6sVOFsLA4T7NY6HkZyTTtvoqtl8U0SqZjim7riwG+LS2K1hqBcXI4es8e8d7f2ioqbOGqU0K1KlRVxrwvTVRcYySQ2L4bDiTpPdX3C2NjSrBAxxFWTMUN6lNRhvxtqL6yuqbn2gMES2lsNdSVVFXUAoWLEgk+XUW9RczndP4fSvPVp1iRj2FqmG5xAqCffCrai/sT8zLTcu3utMh9m2hfMcAKJcL6A2a2hv8rSx23eiUAmaW87pTDBCwxOcK4sPwgsQL8xJX3jTBINRAQcJGJQb6aWvx8y6dQ94mMjlztmqg+tT9n2j8A/NH1qfs+0fgH5pud80Ra9elqSB+kTUjQga6z1o4IuDcHUGSQVlTfwVlU0doxPfCMA1sLn19pL9an7PtH4B+ae7BqDppe3zmSYHg+tT9n2j8A/NH1qfs+0fgH5ptR3zSZ6i4rGkyo+LygM4UoLnjcMvce8k+s6V7ZtPiF+NfiPBePE24QIfrU/Z9o/APzR9an7PtH4B+aT7PvKnUNqdWm51+F1bhx0B956YFZS33iF1obQRqPgHobH19xN/rU/Z9o/APzT3qthpPPvHeKUKT1apwoilmNibAanQQIPrU/Z9o/APzR9an7PtH4B+aeirvCmt8VRFItcM6gi97XudOB7GR1N70V+KtSFjhN6iDX21PHlAj+tT9n2j8A/NNH32AQDQ2gYjhHkGpsTb4vYHtLClVDC6kEHgQbg/OZZL+nDhy/q5geH61P2faPwD80fWp+z7R+AfmlgTK2j4gotWq0g/moAGqToi3F7FjpcDUwNvrU/Z9o/APzR9an7PtH4B+aSvvWkL3q09LE+ddAdATroJsm8qRcotWmXFwVDqWBHEFb3gQfWh+z7R+Afmk279vWqpZQwszIQwswZTYgieqaqluH3/OBtERAREQErau5lvXZbFtoChw4xUzhTAAVFjYrodZZRaBy5+jzZjTamc3C4QNZ/McKLT+MjEMQVb2OpF/eXu7d2JQQrTvZnqVDfUlqjF2PdjPXEBaYtMxA8O8d1isUJeouW4cBGw3I4BtNRy5yt2jwhRq1mq1QMRdKgwiw8iFLOrXDEqcJNuCp6qDOgi0Dm6PgHZlVl/SNjFQMWYE/pGpM5GmhJoobidBs9EIiqLkKAoubmwFhcnidJJEBMETMQKPbPC9N6dddS20BVqNUuxwqWwgEWsVxMVPEG3sJC/gXZj6OP0wr2BHxg3Gtr4cVzbmZ0JEzAqd2eGKNB1ekGBSnkjXQriL+b9o3JsTwubWuZbREBPBvrcdLa6LUq6lka/BipBsRcEag6z3xAod4+E6W0VS9X9mkq4bg2pvjXHe4exLAXHB2HrNF8C7MKjPZyXLE3IK6pUp6La1sNVx2nQWmYHn3fsK0aSUkxYUAVcRLGw4XJ4z0REDBErqu5VLVHFi9RWS7gMAhtdLCxKaXsT6mWUWgcufo92Y0mQ5gDrTR7NqcCBOLAkXULcX1wg8Z79l8KUadRKi48aGqwOLUmqQXxEDUacOEuYgIiICIiB//9k="/>
          <p:cNvSpPr>
            <a:spLocks noChangeAspect="1" noChangeArrowheads="1"/>
          </p:cNvSpPr>
          <p:nvPr/>
        </p:nvSpPr>
        <p:spPr bwMode="auto">
          <a:xfrm>
            <a:off x="3652838" y="954650"/>
            <a:ext cx="171450" cy="228601"/>
          </a:xfrm>
          <a:prstGeom prst="rect">
            <a:avLst/>
          </a:prstGeom>
          <a:noFill/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29804" y="2078463"/>
            <a:ext cx="1173621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UAS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Scheme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98B321-DEAB-49AB-A2B9-EFD776F6879E}"/>
              </a:ext>
            </a:extLst>
          </p:cNvPr>
          <p:cNvGrpSpPr/>
          <p:nvPr/>
        </p:nvGrpSpPr>
        <p:grpSpPr>
          <a:xfrm>
            <a:off x="5913863" y="898440"/>
            <a:ext cx="1152127" cy="1094482"/>
            <a:chOff x="9024938" y="1998662"/>
            <a:chExt cx="855662" cy="85407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A1A1D1-7911-4EFB-BA62-1A8C61BF3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4938" y="2000250"/>
              <a:ext cx="303212" cy="258763"/>
            </a:xfrm>
            <a:custGeom>
              <a:avLst/>
              <a:gdLst>
                <a:gd name="T0" fmla="*/ 96 w 704"/>
                <a:gd name="T1" fmla="*/ 448 h 604"/>
                <a:gd name="T2" fmla="*/ 182 w 704"/>
                <a:gd name="T3" fmla="*/ 448 h 604"/>
                <a:gd name="T4" fmla="*/ 416 w 704"/>
                <a:gd name="T5" fmla="*/ 604 h 604"/>
                <a:gd name="T6" fmla="*/ 416 w 704"/>
                <a:gd name="T7" fmla="*/ 448 h 604"/>
                <a:gd name="T8" fmla="*/ 608 w 704"/>
                <a:gd name="T9" fmla="*/ 448 h 604"/>
                <a:gd name="T10" fmla="*/ 704 w 704"/>
                <a:gd name="T11" fmla="*/ 352 h 604"/>
                <a:gd name="T12" fmla="*/ 704 w 704"/>
                <a:gd name="T13" fmla="*/ 96 h 604"/>
                <a:gd name="T14" fmla="*/ 608 w 704"/>
                <a:gd name="T15" fmla="*/ 0 h 604"/>
                <a:gd name="T16" fmla="*/ 96 w 704"/>
                <a:gd name="T17" fmla="*/ 0 h 604"/>
                <a:gd name="T18" fmla="*/ 0 w 704"/>
                <a:gd name="T19" fmla="*/ 96 h 604"/>
                <a:gd name="T20" fmla="*/ 0 w 704"/>
                <a:gd name="T21" fmla="*/ 352 h 604"/>
                <a:gd name="T22" fmla="*/ 96 w 704"/>
                <a:gd name="T23" fmla="*/ 448 h 604"/>
                <a:gd name="T24" fmla="*/ 576 w 704"/>
                <a:gd name="T25" fmla="*/ 320 h 604"/>
                <a:gd name="T26" fmla="*/ 512 w 704"/>
                <a:gd name="T27" fmla="*/ 320 h 604"/>
                <a:gd name="T28" fmla="*/ 512 w 704"/>
                <a:gd name="T29" fmla="*/ 256 h 604"/>
                <a:gd name="T30" fmla="*/ 576 w 704"/>
                <a:gd name="T31" fmla="*/ 256 h 604"/>
                <a:gd name="T32" fmla="*/ 576 w 704"/>
                <a:gd name="T33" fmla="*/ 320 h 604"/>
                <a:gd name="T34" fmla="*/ 128 w 704"/>
                <a:gd name="T35" fmla="*/ 128 h 604"/>
                <a:gd name="T36" fmla="*/ 576 w 704"/>
                <a:gd name="T37" fmla="*/ 128 h 604"/>
                <a:gd name="T38" fmla="*/ 576 w 704"/>
                <a:gd name="T39" fmla="*/ 192 h 604"/>
                <a:gd name="T40" fmla="*/ 128 w 704"/>
                <a:gd name="T41" fmla="*/ 192 h 604"/>
                <a:gd name="T42" fmla="*/ 128 w 704"/>
                <a:gd name="T43" fmla="*/ 128 h 604"/>
                <a:gd name="T44" fmla="*/ 128 w 704"/>
                <a:gd name="T45" fmla="*/ 256 h 604"/>
                <a:gd name="T46" fmla="*/ 448 w 704"/>
                <a:gd name="T47" fmla="*/ 256 h 604"/>
                <a:gd name="T48" fmla="*/ 448 w 704"/>
                <a:gd name="T49" fmla="*/ 320 h 604"/>
                <a:gd name="T50" fmla="*/ 128 w 704"/>
                <a:gd name="T51" fmla="*/ 320 h 604"/>
                <a:gd name="T52" fmla="*/ 128 w 704"/>
                <a:gd name="T53" fmla="*/ 25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4" h="604">
                  <a:moveTo>
                    <a:pt x="96" y="448"/>
                  </a:moveTo>
                  <a:cubicBezTo>
                    <a:pt x="182" y="448"/>
                    <a:pt x="182" y="448"/>
                    <a:pt x="182" y="448"/>
                  </a:cubicBezTo>
                  <a:cubicBezTo>
                    <a:pt x="416" y="604"/>
                    <a:pt x="416" y="604"/>
                    <a:pt x="416" y="604"/>
                  </a:cubicBezTo>
                  <a:cubicBezTo>
                    <a:pt x="416" y="448"/>
                    <a:pt x="416" y="448"/>
                    <a:pt x="416" y="448"/>
                  </a:cubicBezTo>
                  <a:cubicBezTo>
                    <a:pt x="608" y="448"/>
                    <a:pt x="608" y="448"/>
                    <a:pt x="608" y="448"/>
                  </a:cubicBezTo>
                  <a:cubicBezTo>
                    <a:pt x="661" y="448"/>
                    <a:pt x="704" y="405"/>
                    <a:pt x="704" y="352"/>
                  </a:cubicBezTo>
                  <a:cubicBezTo>
                    <a:pt x="704" y="96"/>
                    <a:pt x="704" y="96"/>
                    <a:pt x="704" y="96"/>
                  </a:cubicBezTo>
                  <a:cubicBezTo>
                    <a:pt x="704" y="43"/>
                    <a:pt x="661" y="0"/>
                    <a:pt x="60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405"/>
                    <a:pt x="43" y="448"/>
                    <a:pt x="96" y="448"/>
                  </a:cubicBezTo>
                  <a:close/>
                  <a:moveTo>
                    <a:pt x="576" y="320"/>
                  </a:moveTo>
                  <a:cubicBezTo>
                    <a:pt x="512" y="320"/>
                    <a:pt x="512" y="320"/>
                    <a:pt x="512" y="320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76" y="256"/>
                    <a:pt x="576" y="256"/>
                    <a:pt x="576" y="256"/>
                  </a:cubicBezTo>
                  <a:lnTo>
                    <a:pt x="576" y="320"/>
                  </a:lnTo>
                  <a:close/>
                  <a:moveTo>
                    <a:pt x="128" y="128"/>
                  </a:moveTo>
                  <a:cubicBezTo>
                    <a:pt x="576" y="128"/>
                    <a:pt x="576" y="128"/>
                    <a:pt x="576" y="128"/>
                  </a:cubicBezTo>
                  <a:cubicBezTo>
                    <a:pt x="576" y="192"/>
                    <a:pt x="576" y="192"/>
                    <a:pt x="576" y="192"/>
                  </a:cubicBezTo>
                  <a:cubicBezTo>
                    <a:pt x="128" y="192"/>
                    <a:pt x="128" y="192"/>
                    <a:pt x="128" y="192"/>
                  </a:cubicBezTo>
                  <a:lnTo>
                    <a:pt x="128" y="128"/>
                  </a:lnTo>
                  <a:close/>
                  <a:moveTo>
                    <a:pt x="128" y="256"/>
                  </a:moveTo>
                  <a:cubicBezTo>
                    <a:pt x="448" y="256"/>
                    <a:pt x="448" y="256"/>
                    <a:pt x="448" y="256"/>
                  </a:cubicBezTo>
                  <a:cubicBezTo>
                    <a:pt x="448" y="320"/>
                    <a:pt x="448" y="320"/>
                    <a:pt x="448" y="320"/>
                  </a:cubicBezTo>
                  <a:cubicBezTo>
                    <a:pt x="128" y="320"/>
                    <a:pt x="128" y="320"/>
                    <a:pt x="128" y="320"/>
                  </a:cubicBezTo>
                  <a:lnTo>
                    <a:pt x="12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CBE4AFCA-83FB-4B15-9BF0-7860568C7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7388" y="2000250"/>
              <a:ext cx="303212" cy="258763"/>
            </a:xfrm>
            <a:custGeom>
              <a:avLst/>
              <a:gdLst>
                <a:gd name="T0" fmla="*/ 608 w 704"/>
                <a:gd name="T1" fmla="*/ 0 h 604"/>
                <a:gd name="T2" fmla="*/ 96 w 704"/>
                <a:gd name="T3" fmla="*/ 0 h 604"/>
                <a:gd name="T4" fmla="*/ 0 w 704"/>
                <a:gd name="T5" fmla="*/ 96 h 604"/>
                <a:gd name="T6" fmla="*/ 0 w 704"/>
                <a:gd name="T7" fmla="*/ 352 h 604"/>
                <a:gd name="T8" fmla="*/ 96 w 704"/>
                <a:gd name="T9" fmla="*/ 448 h 604"/>
                <a:gd name="T10" fmla="*/ 288 w 704"/>
                <a:gd name="T11" fmla="*/ 448 h 604"/>
                <a:gd name="T12" fmla="*/ 288 w 704"/>
                <a:gd name="T13" fmla="*/ 604 h 604"/>
                <a:gd name="T14" fmla="*/ 522 w 704"/>
                <a:gd name="T15" fmla="*/ 448 h 604"/>
                <a:gd name="T16" fmla="*/ 608 w 704"/>
                <a:gd name="T17" fmla="*/ 448 h 604"/>
                <a:gd name="T18" fmla="*/ 704 w 704"/>
                <a:gd name="T19" fmla="*/ 352 h 604"/>
                <a:gd name="T20" fmla="*/ 704 w 704"/>
                <a:gd name="T21" fmla="*/ 96 h 604"/>
                <a:gd name="T22" fmla="*/ 608 w 704"/>
                <a:gd name="T23" fmla="*/ 0 h 604"/>
                <a:gd name="T24" fmla="*/ 448 w 704"/>
                <a:gd name="T25" fmla="*/ 320 h 604"/>
                <a:gd name="T26" fmla="*/ 128 w 704"/>
                <a:gd name="T27" fmla="*/ 320 h 604"/>
                <a:gd name="T28" fmla="*/ 128 w 704"/>
                <a:gd name="T29" fmla="*/ 256 h 604"/>
                <a:gd name="T30" fmla="*/ 448 w 704"/>
                <a:gd name="T31" fmla="*/ 256 h 604"/>
                <a:gd name="T32" fmla="*/ 448 w 704"/>
                <a:gd name="T33" fmla="*/ 320 h 604"/>
                <a:gd name="T34" fmla="*/ 576 w 704"/>
                <a:gd name="T35" fmla="*/ 320 h 604"/>
                <a:gd name="T36" fmla="*/ 512 w 704"/>
                <a:gd name="T37" fmla="*/ 320 h 604"/>
                <a:gd name="T38" fmla="*/ 512 w 704"/>
                <a:gd name="T39" fmla="*/ 256 h 604"/>
                <a:gd name="T40" fmla="*/ 576 w 704"/>
                <a:gd name="T41" fmla="*/ 256 h 604"/>
                <a:gd name="T42" fmla="*/ 576 w 704"/>
                <a:gd name="T43" fmla="*/ 320 h 604"/>
                <a:gd name="T44" fmla="*/ 576 w 704"/>
                <a:gd name="T45" fmla="*/ 192 h 604"/>
                <a:gd name="T46" fmla="*/ 128 w 704"/>
                <a:gd name="T47" fmla="*/ 192 h 604"/>
                <a:gd name="T48" fmla="*/ 128 w 704"/>
                <a:gd name="T49" fmla="*/ 128 h 604"/>
                <a:gd name="T50" fmla="*/ 576 w 704"/>
                <a:gd name="T51" fmla="*/ 128 h 604"/>
                <a:gd name="T52" fmla="*/ 576 w 704"/>
                <a:gd name="T53" fmla="*/ 19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4" h="604">
                  <a:moveTo>
                    <a:pt x="608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405"/>
                    <a:pt x="43" y="448"/>
                    <a:pt x="96" y="448"/>
                  </a:cubicBezTo>
                  <a:cubicBezTo>
                    <a:pt x="288" y="448"/>
                    <a:pt x="288" y="448"/>
                    <a:pt x="288" y="448"/>
                  </a:cubicBezTo>
                  <a:cubicBezTo>
                    <a:pt x="288" y="604"/>
                    <a:pt x="288" y="604"/>
                    <a:pt x="288" y="604"/>
                  </a:cubicBezTo>
                  <a:cubicBezTo>
                    <a:pt x="522" y="448"/>
                    <a:pt x="522" y="448"/>
                    <a:pt x="522" y="448"/>
                  </a:cubicBezTo>
                  <a:cubicBezTo>
                    <a:pt x="608" y="448"/>
                    <a:pt x="608" y="448"/>
                    <a:pt x="608" y="448"/>
                  </a:cubicBezTo>
                  <a:cubicBezTo>
                    <a:pt x="661" y="448"/>
                    <a:pt x="704" y="405"/>
                    <a:pt x="704" y="352"/>
                  </a:cubicBezTo>
                  <a:cubicBezTo>
                    <a:pt x="704" y="96"/>
                    <a:pt x="704" y="96"/>
                    <a:pt x="704" y="96"/>
                  </a:cubicBezTo>
                  <a:cubicBezTo>
                    <a:pt x="704" y="43"/>
                    <a:pt x="661" y="0"/>
                    <a:pt x="608" y="0"/>
                  </a:cubicBezTo>
                  <a:close/>
                  <a:moveTo>
                    <a:pt x="448" y="320"/>
                  </a:moveTo>
                  <a:cubicBezTo>
                    <a:pt x="128" y="320"/>
                    <a:pt x="128" y="320"/>
                    <a:pt x="128" y="320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448" y="256"/>
                    <a:pt x="448" y="256"/>
                    <a:pt x="448" y="256"/>
                  </a:cubicBezTo>
                  <a:lnTo>
                    <a:pt x="448" y="320"/>
                  </a:lnTo>
                  <a:close/>
                  <a:moveTo>
                    <a:pt x="576" y="320"/>
                  </a:moveTo>
                  <a:cubicBezTo>
                    <a:pt x="512" y="320"/>
                    <a:pt x="512" y="320"/>
                    <a:pt x="512" y="320"/>
                  </a:cubicBezTo>
                  <a:cubicBezTo>
                    <a:pt x="512" y="256"/>
                    <a:pt x="512" y="256"/>
                    <a:pt x="512" y="256"/>
                  </a:cubicBezTo>
                  <a:cubicBezTo>
                    <a:pt x="576" y="256"/>
                    <a:pt x="576" y="256"/>
                    <a:pt x="576" y="256"/>
                  </a:cubicBezTo>
                  <a:lnTo>
                    <a:pt x="576" y="320"/>
                  </a:lnTo>
                  <a:close/>
                  <a:moveTo>
                    <a:pt x="576" y="192"/>
                  </a:moveTo>
                  <a:cubicBezTo>
                    <a:pt x="128" y="192"/>
                    <a:pt x="128" y="192"/>
                    <a:pt x="128" y="192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576" y="128"/>
                    <a:pt x="576" y="128"/>
                    <a:pt x="576" y="128"/>
                  </a:cubicBezTo>
                  <a:lnTo>
                    <a:pt x="576" y="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FC61F8-F4EB-4503-A047-33B58B2C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4938" y="2273300"/>
              <a:ext cx="855662" cy="579438"/>
            </a:xfrm>
            <a:custGeom>
              <a:avLst/>
              <a:gdLst>
                <a:gd name="T0" fmla="*/ 1760 w 1984"/>
                <a:gd name="T1" fmla="*/ 354 h 1347"/>
                <a:gd name="T2" fmla="*/ 1678 w 1984"/>
                <a:gd name="T3" fmla="*/ 4 h 1347"/>
                <a:gd name="T4" fmla="*/ 1504 w 1984"/>
                <a:gd name="T5" fmla="*/ 227 h 1347"/>
                <a:gd name="T6" fmla="*/ 1460 w 1984"/>
                <a:gd name="T7" fmla="*/ 394 h 1347"/>
                <a:gd name="T8" fmla="*/ 1088 w 1984"/>
                <a:gd name="T9" fmla="*/ 131 h 1347"/>
                <a:gd name="T10" fmla="*/ 1344 w 1984"/>
                <a:gd name="T11" fmla="*/ 1283 h 1347"/>
                <a:gd name="T12" fmla="*/ 896 w 1984"/>
                <a:gd name="T13" fmla="*/ 195 h 1347"/>
                <a:gd name="T14" fmla="*/ 576 w 1984"/>
                <a:gd name="T15" fmla="*/ 420 h 1347"/>
                <a:gd name="T16" fmla="*/ 416 w 1984"/>
                <a:gd name="T17" fmla="*/ 354 h 1347"/>
                <a:gd name="T18" fmla="*/ 334 w 1984"/>
                <a:gd name="T19" fmla="*/ 4 h 1347"/>
                <a:gd name="T20" fmla="*/ 160 w 1984"/>
                <a:gd name="T21" fmla="*/ 227 h 1347"/>
                <a:gd name="T22" fmla="*/ 116 w 1984"/>
                <a:gd name="T23" fmla="*/ 394 h 1347"/>
                <a:gd name="T24" fmla="*/ 576 w 1984"/>
                <a:gd name="T25" fmla="*/ 579 h 1347"/>
                <a:gd name="T26" fmla="*/ 416 w 1984"/>
                <a:gd name="T27" fmla="*/ 1003 h 1347"/>
                <a:gd name="T28" fmla="*/ 480 w 1984"/>
                <a:gd name="T29" fmla="*/ 810 h 1347"/>
                <a:gd name="T30" fmla="*/ 160 w 1984"/>
                <a:gd name="T31" fmla="*/ 803 h 1347"/>
                <a:gd name="T32" fmla="*/ 224 w 1984"/>
                <a:gd name="T33" fmla="*/ 1003 h 1347"/>
                <a:gd name="T34" fmla="*/ 0 w 1984"/>
                <a:gd name="T35" fmla="*/ 1219 h 1347"/>
                <a:gd name="T36" fmla="*/ 1408 w 1984"/>
                <a:gd name="T37" fmla="*/ 1347 h 1347"/>
                <a:gd name="T38" fmla="*/ 1984 w 1984"/>
                <a:gd name="T39" fmla="*/ 1187 h 1347"/>
                <a:gd name="T40" fmla="*/ 1760 w 1984"/>
                <a:gd name="T41" fmla="*/ 994 h 1347"/>
                <a:gd name="T42" fmla="*/ 1678 w 1984"/>
                <a:gd name="T43" fmla="*/ 644 h 1347"/>
                <a:gd name="T44" fmla="*/ 1504 w 1984"/>
                <a:gd name="T45" fmla="*/ 867 h 1347"/>
                <a:gd name="T46" fmla="*/ 1460 w 1984"/>
                <a:gd name="T47" fmla="*/ 1034 h 1347"/>
                <a:gd name="T48" fmla="*/ 1984 w 1984"/>
                <a:gd name="T49" fmla="*/ 579 h 1347"/>
                <a:gd name="T50" fmla="*/ 70 w 1984"/>
                <a:gd name="T51" fmla="*/ 515 h 1347"/>
                <a:gd name="T52" fmla="*/ 288 w 1984"/>
                <a:gd name="T53" fmla="*/ 319 h 1347"/>
                <a:gd name="T54" fmla="*/ 224 w 1984"/>
                <a:gd name="T55" fmla="*/ 163 h 1347"/>
                <a:gd name="T56" fmla="*/ 416 w 1984"/>
                <a:gd name="T57" fmla="*/ 170 h 1347"/>
                <a:gd name="T58" fmla="*/ 352 w 1984"/>
                <a:gd name="T59" fmla="*/ 319 h 1347"/>
                <a:gd name="T60" fmla="*/ 570 w 1984"/>
                <a:gd name="T61" fmla="*/ 515 h 1347"/>
                <a:gd name="T62" fmla="*/ 133 w 1984"/>
                <a:gd name="T63" fmla="*/ 1095 h 1347"/>
                <a:gd name="T64" fmla="*/ 272 w 1984"/>
                <a:gd name="T65" fmla="*/ 950 h 1347"/>
                <a:gd name="T66" fmla="*/ 255 w 1984"/>
                <a:gd name="T67" fmla="*/ 732 h 1347"/>
                <a:gd name="T68" fmla="*/ 416 w 1984"/>
                <a:gd name="T69" fmla="*/ 867 h 1347"/>
                <a:gd name="T70" fmla="*/ 352 w 1984"/>
                <a:gd name="T71" fmla="*/ 1051 h 1347"/>
                <a:gd name="T72" fmla="*/ 70 w 1984"/>
                <a:gd name="T73" fmla="*/ 1155 h 1347"/>
                <a:gd name="T74" fmla="*/ 1632 w 1984"/>
                <a:gd name="T75" fmla="*/ 959 h 1347"/>
                <a:gd name="T76" fmla="*/ 1568 w 1984"/>
                <a:gd name="T77" fmla="*/ 803 h 1347"/>
                <a:gd name="T78" fmla="*/ 1760 w 1984"/>
                <a:gd name="T79" fmla="*/ 810 h 1347"/>
                <a:gd name="T80" fmla="*/ 1696 w 1984"/>
                <a:gd name="T81" fmla="*/ 959 h 1347"/>
                <a:gd name="T82" fmla="*/ 1914 w 1984"/>
                <a:gd name="T83" fmla="*/ 1155 h 1347"/>
                <a:gd name="T84" fmla="*/ 1414 w 1984"/>
                <a:gd name="T85" fmla="*/ 515 h 1347"/>
                <a:gd name="T86" fmla="*/ 1632 w 1984"/>
                <a:gd name="T87" fmla="*/ 319 h 1347"/>
                <a:gd name="T88" fmla="*/ 1568 w 1984"/>
                <a:gd name="T89" fmla="*/ 163 h 1347"/>
                <a:gd name="T90" fmla="*/ 1760 w 1984"/>
                <a:gd name="T91" fmla="*/ 170 h 1347"/>
                <a:gd name="T92" fmla="*/ 1696 w 1984"/>
                <a:gd name="T93" fmla="*/ 319 h 1347"/>
                <a:gd name="T94" fmla="*/ 1914 w 1984"/>
                <a:gd name="T95" fmla="*/ 515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4" h="1347">
                  <a:moveTo>
                    <a:pt x="1868" y="394"/>
                  </a:moveTo>
                  <a:cubicBezTo>
                    <a:pt x="1760" y="363"/>
                    <a:pt x="1760" y="363"/>
                    <a:pt x="1760" y="363"/>
                  </a:cubicBezTo>
                  <a:cubicBezTo>
                    <a:pt x="1760" y="354"/>
                    <a:pt x="1760" y="354"/>
                    <a:pt x="1760" y="354"/>
                  </a:cubicBezTo>
                  <a:cubicBezTo>
                    <a:pt x="1800" y="324"/>
                    <a:pt x="1824" y="277"/>
                    <a:pt x="1824" y="227"/>
                  </a:cubicBezTo>
                  <a:cubicBezTo>
                    <a:pt x="1824" y="170"/>
                    <a:pt x="1824" y="170"/>
                    <a:pt x="1824" y="170"/>
                  </a:cubicBezTo>
                  <a:cubicBezTo>
                    <a:pt x="1824" y="84"/>
                    <a:pt x="1760" y="11"/>
                    <a:pt x="1678" y="4"/>
                  </a:cubicBezTo>
                  <a:cubicBezTo>
                    <a:pt x="1633" y="0"/>
                    <a:pt x="1589" y="15"/>
                    <a:pt x="1556" y="45"/>
                  </a:cubicBezTo>
                  <a:cubicBezTo>
                    <a:pt x="1523" y="75"/>
                    <a:pt x="1504" y="118"/>
                    <a:pt x="1504" y="163"/>
                  </a:cubicBezTo>
                  <a:cubicBezTo>
                    <a:pt x="1504" y="227"/>
                    <a:pt x="1504" y="227"/>
                    <a:pt x="1504" y="227"/>
                  </a:cubicBezTo>
                  <a:cubicBezTo>
                    <a:pt x="1504" y="277"/>
                    <a:pt x="1528" y="324"/>
                    <a:pt x="1568" y="354"/>
                  </a:cubicBezTo>
                  <a:cubicBezTo>
                    <a:pt x="1568" y="363"/>
                    <a:pt x="1568" y="363"/>
                    <a:pt x="1568" y="363"/>
                  </a:cubicBezTo>
                  <a:cubicBezTo>
                    <a:pt x="1460" y="394"/>
                    <a:pt x="1460" y="394"/>
                    <a:pt x="1460" y="394"/>
                  </a:cubicBezTo>
                  <a:cubicBezTo>
                    <a:pt x="1440" y="399"/>
                    <a:pt x="1423" y="408"/>
                    <a:pt x="1408" y="420"/>
                  </a:cubicBezTo>
                  <a:cubicBezTo>
                    <a:pt x="1408" y="131"/>
                    <a:pt x="1408" y="131"/>
                    <a:pt x="1408" y="131"/>
                  </a:cubicBezTo>
                  <a:cubicBezTo>
                    <a:pt x="1088" y="131"/>
                    <a:pt x="1088" y="131"/>
                    <a:pt x="1088" y="131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344" y="195"/>
                    <a:pt x="1344" y="195"/>
                    <a:pt x="1344" y="195"/>
                  </a:cubicBezTo>
                  <a:cubicBezTo>
                    <a:pt x="1344" y="1283"/>
                    <a:pt x="1344" y="1283"/>
                    <a:pt x="1344" y="1283"/>
                  </a:cubicBezTo>
                  <a:cubicBezTo>
                    <a:pt x="640" y="1283"/>
                    <a:pt x="640" y="1283"/>
                    <a:pt x="640" y="1283"/>
                  </a:cubicBezTo>
                  <a:cubicBezTo>
                    <a:pt x="640" y="195"/>
                    <a:pt x="640" y="195"/>
                    <a:pt x="640" y="195"/>
                  </a:cubicBezTo>
                  <a:cubicBezTo>
                    <a:pt x="896" y="195"/>
                    <a:pt x="896" y="195"/>
                    <a:pt x="896" y="195"/>
                  </a:cubicBezTo>
                  <a:cubicBezTo>
                    <a:pt x="896" y="131"/>
                    <a:pt x="896" y="131"/>
                    <a:pt x="896" y="131"/>
                  </a:cubicBezTo>
                  <a:cubicBezTo>
                    <a:pt x="576" y="131"/>
                    <a:pt x="576" y="131"/>
                    <a:pt x="576" y="131"/>
                  </a:cubicBezTo>
                  <a:cubicBezTo>
                    <a:pt x="576" y="420"/>
                    <a:pt x="576" y="420"/>
                    <a:pt x="576" y="420"/>
                  </a:cubicBezTo>
                  <a:cubicBezTo>
                    <a:pt x="561" y="408"/>
                    <a:pt x="544" y="399"/>
                    <a:pt x="524" y="394"/>
                  </a:cubicBezTo>
                  <a:cubicBezTo>
                    <a:pt x="416" y="363"/>
                    <a:pt x="416" y="363"/>
                    <a:pt x="416" y="363"/>
                  </a:cubicBezTo>
                  <a:cubicBezTo>
                    <a:pt x="416" y="354"/>
                    <a:pt x="416" y="354"/>
                    <a:pt x="416" y="354"/>
                  </a:cubicBezTo>
                  <a:cubicBezTo>
                    <a:pt x="456" y="324"/>
                    <a:pt x="480" y="277"/>
                    <a:pt x="480" y="227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84"/>
                    <a:pt x="416" y="11"/>
                    <a:pt x="334" y="4"/>
                  </a:cubicBezTo>
                  <a:cubicBezTo>
                    <a:pt x="289" y="0"/>
                    <a:pt x="245" y="15"/>
                    <a:pt x="212" y="45"/>
                  </a:cubicBezTo>
                  <a:cubicBezTo>
                    <a:pt x="179" y="75"/>
                    <a:pt x="160" y="118"/>
                    <a:pt x="160" y="163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277"/>
                    <a:pt x="184" y="324"/>
                    <a:pt x="224" y="354"/>
                  </a:cubicBezTo>
                  <a:cubicBezTo>
                    <a:pt x="224" y="363"/>
                    <a:pt x="224" y="363"/>
                    <a:pt x="224" y="363"/>
                  </a:cubicBezTo>
                  <a:cubicBezTo>
                    <a:pt x="116" y="394"/>
                    <a:pt x="116" y="394"/>
                    <a:pt x="116" y="394"/>
                  </a:cubicBezTo>
                  <a:cubicBezTo>
                    <a:pt x="48" y="413"/>
                    <a:pt x="0" y="476"/>
                    <a:pt x="0" y="547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576" y="579"/>
                    <a:pt x="576" y="579"/>
                    <a:pt x="576" y="579"/>
                  </a:cubicBezTo>
                  <a:cubicBezTo>
                    <a:pt x="576" y="1060"/>
                    <a:pt x="576" y="1060"/>
                    <a:pt x="576" y="1060"/>
                  </a:cubicBezTo>
                  <a:cubicBezTo>
                    <a:pt x="561" y="1048"/>
                    <a:pt x="544" y="1039"/>
                    <a:pt x="524" y="1034"/>
                  </a:cubicBezTo>
                  <a:cubicBezTo>
                    <a:pt x="416" y="1003"/>
                    <a:pt x="416" y="1003"/>
                    <a:pt x="416" y="1003"/>
                  </a:cubicBezTo>
                  <a:cubicBezTo>
                    <a:pt x="416" y="994"/>
                    <a:pt x="416" y="994"/>
                    <a:pt x="416" y="994"/>
                  </a:cubicBezTo>
                  <a:cubicBezTo>
                    <a:pt x="456" y="964"/>
                    <a:pt x="480" y="917"/>
                    <a:pt x="480" y="867"/>
                  </a:cubicBezTo>
                  <a:cubicBezTo>
                    <a:pt x="480" y="810"/>
                    <a:pt x="480" y="810"/>
                    <a:pt x="480" y="810"/>
                  </a:cubicBezTo>
                  <a:cubicBezTo>
                    <a:pt x="480" y="724"/>
                    <a:pt x="416" y="651"/>
                    <a:pt x="334" y="644"/>
                  </a:cubicBezTo>
                  <a:cubicBezTo>
                    <a:pt x="289" y="640"/>
                    <a:pt x="245" y="655"/>
                    <a:pt x="212" y="685"/>
                  </a:cubicBezTo>
                  <a:cubicBezTo>
                    <a:pt x="179" y="715"/>
                    <a:pt x="160" y="758"/>
                    <a:pt x="160" y="803"/>
                  </a:cubicBezTo>
                  <a:cubicBezTo>
                    <a:pt x="160" y="867"/>
                    <a:pt x="160" y="867"/>
                    <a:pt x="160" y="867"/>
                  </a:cubicBezTo>
                  <a:cubicBezTo>
                    <a:pt x="160" y="917"/>
                    <a:pt x="184" y="964"/>
                    <a:pt x="224" y="994"/>
                  </a:cubicBezTo>
                  <a:cubicBezTo>
                    <a:pt x="224" y="1003"/>
                    <a:pt x="224" y="1003"/>
                    <a:pt x="224" y="1003"/>
                  </a:cubicBezTo>
                  <a:cubicBezTo>
                    <a:pt x="116" y="1034"/>
                    <a:pt x="116" y="1034"/>
                    <a:pt x="116" y="1034"/>
                  </a:cubicBezTo>
                  <a:cubicBezTo>
                    <a:pt x="48" y="1053"/>
                    <a:pt x="0" y="1116"/>
                    <a:pt x="0" y="1187"/>
                  </a:cubicBezTo>
                  <a:cubicBezTo>
                    <a:pt x="0" y="1219"/>
                    <a:pt x="0" y="1219"/>
                    <a:pt x="0" y="1219"/>
                  </a:cubicBezTo>
                  <a:cubicBezTo>
                    <a:pt x="576" y="1219"/>
                    <a:pt x="576" y="1219"/>
                    <a:pt x="576" y="1219"/>
                  </a:cubicBezTo>
                  <a:cubicBezTo>
                    <a:pt x="576" y="1347"/>
                    <a:pt x="576" y="1347"/>
                    <a:pt x="576" y="1347"/>
                  </a:cubicBezTo>
                  <a:cubicBezTo>
                    <a:pt x="1408" y="1347"/>
                    <a:pt x="1408" y="1347"/>
                    <a:pt x="1408" y="1347"/>
                  </a:cubicBezTo>
                  <a:cubicBezTo>
                    <a:pt x="1408" y="1219"/>
                    <a:pt x="1408" y="1219"/>
                    <a:pt x="1408" y="1219"/>
                  </a:cubicBezTo>
                  <a:cubicBezTo>
                    <a:pt x="1984" y="1219"/>
                    <a:pt x="1984" y="1219"/>
                    <a:pt x="1984" y="1219"/>
                  </a:cubicBezTo>
                  <a:cubicBezTo>
                    <a:pt x="1984" y="1187"/>
                    <a:pt x="1984" y="1187"/>
                    <a:pt x="1984" y="1187"/>
                  </a:cubicBezTo>
                  <a:cubicBezTo>
                    <a:pt x="1984" y="1116"/>
                    <a:pt x="1937" y="1053"/>
                    <a:pt x="1868" y="1034"/>
                  </a:cubicBezTo>
                  <a:cubicBezTo>
                    <a:pt x="1760" y="1003"/>
                    <a:pt x="1760" y="1003"/>
                    <a:pt x="1760" y="1003"/>
                  </a:cubicBezTo>
                  <a:cubicBezTo>
                    <a:pt x="1760" y="994"/>
                    <a:pt x="1760" y="994"/>
                    <a:pt x="1760" y="994"/>
                  </a:cubicBezTo>
                  <a:cubicBezTo>
                    <a:pt x="1800" y="964"/>
                    <a:pt x="1824" y="917"/>
                    <a:pt x="1824" y="867"/>
                  </a:cubicBezTo>
                  <a:cubicBezTo>
                    <a:pt x="1824" y="810"/>
                    <a:pt x="1824" y="810"/>
                    <a:pt x="1824" y="810"/>
                  </a:cubicBezTo>
                  <a:cubicBezTo>
                    <a:pt x="1824" y="724"/>
                    <a:pt x="1760" y="651"/>
                    <a:pt x="1678" y="644"/>
                  </a:cubicBezTo>
                  <a:cubicBezTo>
                    <a:pt x="1633" y="640"/>
                    <a:pt x="1589" y="655"/>
                    <a:pt x="1556" y="685"/>
                  </a:cubicBezTo>
                  <a:cubicBezTo>
                    <a:pt x="1523" y="715"/>
                    <a:pt x="1504" y="758"/>
                    <a:pt x="1504" y="803"/>
                  </a:cubicBezTo>
                  <a:cubicBezTo>
                    <a:pt x="1504" y="867"/>
                    <a:pt x="1504" y="867"/>
                    <a:pt x="1504" y="867"/>
                  </a:cubicBezTo>
                  <a:cubicBezTo>
                    <a:pt x="1504" y="917"/>
                    <a:pt x="1528" y="964"/>
                    <a:pt x="1568" y="994"/>
                  </a:cubicBezTo>
                  <a:cubicBezTo>
                    <a:pt x="1568" y="1003"/>
                    <a:pt x="1568" y="1003"/>
                    <a:pt x="1568" y="1003"/>
                  </a:cubicBezTo>
                  <a:cubicBezTo>
                    <a:pt x="1460" y="1034"/>
                    <a:pt x="1460" y="1034"/>
                    <a:pt x="1460" y="1034"/>
                  </a:cubicBezTo>
                  <a:cubicBezTo>
                    <a:pt x="1440" y="1039"/>
                    <a:pt x="1423" y="1048"/>
                    <a:pt x="1408" y="1060"/>
                  </a:cubicBezTo>
                  <a:cubicBezTo>
                    <a:pt x="1408" y="579"/>
                    <a:pt x="1408" y="579"/>
                    <a:pt x="1408" y="579"/>
                  </a:cubicBezTo>
                  <a:cubicBezTo>
                    <a:pt x="1984" y="579"/>
                    <a:pt x="1984" y="579"/>
                    <a:pt x="1984" y="579"/>
                  </a:cubicBezTo>
                  <a:cubicBezTo>
                    <a:pt x="1984" y="547"/>
                    <a:pt x="1984" y="547"/>
                    <a:pt x="1984" y="547"/>
                  </a:cubicBezTo>
                  <a:cubicBezTo>
                    <a:pt x="1984" y="476"/>
                    <a:pt x="1937" y="413"/>
                    <a:pt x="1868" y="394"/>
                  </a:cubicBezTo>
                  <a:close/>
                  <a:moveTo>
                    <a:pt x="70" y="515"/>
                  </a:moveTo>
                  <a:cubicBezTo>
                    <a:pt x="80" y="487"/>
                    <a:pt x="103" y="464"/>
                    <a:pt x="133" y="455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319"/>
                    <a:pt x="288" y="319"/>
                    <a:pt x="288" y="319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42" y="292"/>
                    <a:pt x="224" y="261"/>
                    <a:pt x="224" y="227"/>
                  </a:cubicBezTo>
                  <a:cubicBezTo>
                    <a:pt x="224" y="163"/>
                    <a:pt x="224" y="163"/>
                    <a:pt x="224" y="163"/>
                  </a:cubicBezTo>
                  <a:cubicBezTo>
                    <a:pt x="224" y="136"/>
                    <a:pt x="235" y="110"/>
                    <a:pt x="255" y="92"/>
                  </a:cubicBezTo>
                  <a:cubicBezTo>
                    <a:pt x="275" y="74"/>
                    <a:pt x="301" y="65"/>
                    <a:pt x="329" y="67"/>
                  </a:cubicBezTo>
                  <a:cubicBezTo>
                    <a:pt x="378" y="72"/>
                    <a:pt x="416" y="117"/>
                    <a:pt x="416" y="170"/>
                  </a:cubicBezTo>
                  <a:cubicBezTo>
                    <a:pt x="416" y="227"/>
                    <a:pt x="416" y="227"/>
                    <a:pt x="416" y="227"/>
                  </a:cubicBezTo>
                  <a:cubicBezTo>
                    <a:pt x="416" y="261"/>
                    <a:pt x="398" y="292"/>
                    <a:pt x="368" y="310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2" y="411"/>
                    <a:pt x="352" y="411"/>
                    <a:pt x="352" y="411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37" y="464"/>
                    <a:pt x="560" y="487"/>
                    <a:pt x="570" y="515"/>
                  </a:cubicBezTo>
                  <a:lnTo>
                    <a:pt x="70" y="515"/>
                  </a:lnTo>
                  <a:close/>
                  <a:moveTo>
                    <a:pt x="70" y="1155"/>
                  </a:moveTo>
                  <a:cubicBezTo>
                    <a:pt x="80" y="1127"/>
                    <a:pt x="103" y="1104"/>
                    <a:pt x="133" y="1095"/>
                  </a:cubicBezTo>
                  <a:cubicBezTo>
                    <a:pt x="288" y="1051"/>
                    <a:pt x="288" y="1051"/>
                    <a:pt x="288" y="1051"/>
                  </a:cubicBezTo>
                  <a:cubicBezTo>
                    <a:pt x="288" y="959"/>
                    <a:pt x="288" y="959"/>
                    <a:pt x="288" y="959"/>
                  </a:cubicBezTo>
                  <a:cubicBezTo>
                    <a:pt x="272" y="950"/>
                    <a:pt x="272" y="950"/>
                    <a:pt x="272" y="950"/>
                  </a:cubicBezTo>
                  <a:cubicBezTo>
                    <a:pt x="242" y="932"/>
                    <a:pt x="224" y="901"/>
                    <a:pt x="224" y="867"/>
                  </a:cubicBezTo>
                  <a:cubicBezTo>
                    <a:pt x="224" y="803"/>
                    <a:pt x="224" y="803"/>
                    <a:pt x="224" y="803"/>
                  </a:cubicBezTo>
                  <a:cubicBezTo>
                    <a:pt x="224" y="776"/>
                    <a:pt x="235" y="750"/>
                    <a:pt x="255" y="732"/>
                  </a:cubicBezTo>
                  <a:cubicBezTo>
                    <a:pt x="275" y="714"/>
                    <a:pt x="301" y="705"/>
                    <a:pt x="329" y="707"/>
                  </a:cubicBezTo>
                  <a:cubicBezTo>
                    <a:pt x="378" y="712"/>
                    <a:pt x="416" y="757"/>
                    <a:pt x="416" y="810"/>
                  </a:cubicBezTo>
                  <a:cubicBezTo>
                    <a:pt x="416" y="867"/>
                    <a:pt x="416" y="867"/>
                    <a:pt x="416" y="867"/>
                  </a:cubicBezTo>
                  <a:cubicBezTo>
                    <a:pt x="416" y="901"/>
                    <a:pt x="398" y="932"/>
                    <a:pt x="368" y="950"/>
                  </a:cubicBezTo>
                  <a:cubicBezTo>
                    <a:pt x="352" y="959"/>
                    <a:pt x="352" y="959"/>
                    <a:pt x="352" y="959"/>
                  </a:cubicBezTo>
                  <a:cubicBezTo>
                    <a:pt x="352" y="1051"/>
                    <a:pt x="352" y="1051"/>
                    <a:pt x="352" y="1051"/>
                  </a:cubicBezTo>
                  <a:cubicBezTo>
                    <a:pt x="507" y="1095"/>
                    <a:pt x="507" y="1095"/>
                    <a:pt x="507" y="1095"/>
                  </a:cubicBezTo>
                  <a:cubicBezTo>
                    <a:pt x="537" y="1104"/>
                    <a:pt x="560" y="1127"/>
                    <a:pt x="570" y="1155"/>
                  </a:cubicBezTo>
                  <a:lnTo>
                    <a:pt x="70" y="1155"/>
                  </a:lnTo>
                  <a:close/>
                  <a:moveTo>
                    <a:pt x="1477" y="1095"/>
                  </a:moveTo>
                  <a:cubicBezTo>
                    <a:pt x="1632" y="1051"/>
                    <a:pt x="1632" y="1051"/>
                    <a:pt x="1632" y="1051"/>
                  </a:cubicBezTo>
                  <a:cubicBezTo>
                    <a:pt x="1632" y="959"/>
                    <a:pt x="1632" y="959"/>
                    <a:pt x="1632" y="959"/>
                  </a:cubicBezTo>
                  <a:cubicBezTo>
                    <a:pt x="1616" y="950"/>
                    <a:pt x="1616" y="950"/>
                    <a:pt x="1616" y="950"/>
                  </a:cubicBezTo>
                  <a:cubicBezTo>
                    <a:pt x="1586" y="932"/>
                    <a:pt x="1568" y="901"/>
                    <a:pt x="1568" y="867"/>
                  </a:cubicBezTo>
                  <a:cubicBezTo>
                    <a:pt x="1568" y="803"/>
                    <a:pt x="1568" y="803"/>
                    <a:pt x="1568" y="803"/>
                  </a:cubicBezTo>
                  <a:cubicBezTo>
                    <a:pt x="1568" y="776"/>
                    <a:pt x="1579" y="750"/>
                    <a:pt x="1599" y="732"/>
                  </a:cubicBezTo>
                  <a:cubicBezTo>
                    <a:pt x="1619" y="714"/>
                    <a:pt x="1645" y="705"/>
                    <a:pt x="1673" y="707"/>
                  </a:cubicBezTo>
                  <a:cubicBezTo>
                    <a:pt x="1722" y="712"/>
                    <a:pt x="1760" y="757"/>
                    <a:pt x="1760" y="810"/>
                  </a:cubicBezTo>
                  <a:cubicBezTo>
                    <a:pt x="1760" y="867"/>
                    <a:pt x="1760" y="867"/>
                    <a:pt x="1760" y="867"/>
                  </a:cubicBezTo>
                  <a:cubicBezTo>
                    <a:pt x="1760" y="901"/>
                    <a:pt x="1742" y="932"/>
                    <a:pt x="1712" y="950"/>
                  </a:cubicBezTo>
                  <a:cubicBezTo>
                    <a:pt x="1696" y="959"/>
                    <a:pt x="1696" y="959"/>
                    <a:pt x="1696" y="959"/>
                  </a:cubicBezTo>
                  <a:cubicBezTo>
                    <a:pt x="1696" y="1051"/>
                    <a:pt x="1696" y="1051"/>
                    <a:pt x="1696" y="1051"/>
                  </a:cubicBezTo>
                  <a:cubicBezTo>
                    <a:pt x="1851" y="1095"/>
                    <a:pt x="1851" y="1095"/>
                    <a:pt x="1851" y="1095"/>
                  </a:cubicBezTo>
                  <a:cubicBezTo>
                    <a:pt x="1881" y="1104"/>
                    <a:pt x="1904" y="1127"/>
                    <a:pt x="1914" y="1155"/>
                  </a:cubicBezTo>
                  <a:cubicBezTo>
                    <a:pt x="1414" y="1155"/>
                    <a:pt x="1414" y="1155"/>
                    <a:pt x="1414" y="1155"/>
                  </a:cubicBezTo>
                  <a:cubicBezTo>
                    <a:pt x="1424" y="1127"/>
                    <a:pt x="1447" y="1104"/>
                    <a:pt x="1477" y="1095"/>
                  </a:cubicBezTo>
                  <a:close/>
                  <a:moveTo>
                    <a:pt x="1414" y="515"/>
                  </a:moveTo>
                  <a:cubicBezTo>
                    <a:pt x="1424" y="487"/>
                    <a:pt x="1447" y="464"/>
                    <a:pt x="1477" y="455"/>
                  </a:cubicBezTo>
                  <a:cubicBezTo>
                    <a:pt x="1632" y="411"/>
                    <a:pt x="1632" y="411"/>
                    <a:pt x="1632" y="411"/>
                  </a:cubicBezTo>
                  <a:cubicBezTo>
                    <a:pt x="1632" y="319"/>
                    <a:pt x="1632" y="319"/>
                    <a:pt x="1632" y="319"/>
                  </a:cubicBezTo>
                  <a:cubicBezTo>
                    <a:pt x="1616" y="310"/>
                    <a:pt x="1616" y="310"/>
                    <a:pt x="1616" y="310"/>
                  </a:cubicBezTo>
                  <a:cubicBezTo>
                    <a:pt x="1586" y="292"/>
                    <a:pt x="1568" y="261"/>
                    <a:pt x="1568" y="227"/>
                  </a:cubicBezTo>
                  <a:cubicBezTo>
                    <a:pt x="1568" y="163"/>
                    <a:pt x="1568" y="163"/>
                    <a:pt x="1568" y="163"/>
                  </a:cubicBezTo>
                  <a:cubicBezTo>
                    <a:pt x="1568" y="136"/>
                    <a:pt x="1579" y="110"/>
                    <a:pt x="1599" y="92"/>
                  </a:cubicBezTo>
                  <a:cubicBezTo>
                    <a:pt x="1619" y="74"/>
                    <a:pt x="1645" y="65"/>
                    <a:pt x="1673" y="67"/>
                  </a:cubicBezTo>
                  <a:cubicBezTo>
                    <a:pt x="1722" y="72"/>
                    <a:pt x="1760" y="117"/>
                    <a:pt x="1760" y="170"/>
                  </a:cubicBezTo>
                  <a:cubicBezTo>
                    <a:pt x="1760" y="227"/>
                    <a:pt x="1760" y="227"/>
                    <a:pt x="1760" y="227"/>
                  </a:cubicBezTo>
                  <a:cubicBezTo>
                    <a:pt x="1760" y="261"/>
                    <a:pt x="1742" y="292"/>
                    <a:pt x="1712" y="310"/>
                  </a:cubicBezTo>
                  <a:cubicBezTo>
                    <a:pt x="1696" y="319"/>
                    <a:pt x="1696" y="319"/>
                    <a:pt x="1696" y="319"/>
                  </a:cubicBezTo>
                  <a:cubicBezTo>
                    <a:pt x="1696" y="411"/>
                    <a:pt x="1696" y="411"/>
                    <a:pt x="1696" y="411"/>
                  </a:cubicBezTo>
                  <a:cubicBezTo>
                    <a:pt x="1851" y="455"/>
                    <a:pt x="1851" y="455"/>
                    <a:pt x="1851" y="455"/>
                  </a:cubicBezTo>
                  <a:cubicBezTo>
                    <a:pt x="1881" y="464"/>
                    <a:pt x="1904" y="487"/>
                    <a:pt x="1914" y="515"/>
                  </a:cubicBezTo>
                  <a:lnTo>
                    <a:pt x="1414" y="5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C9883E69-03A4-48CB-A146-68BED6EB2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5450" y="1998662"/>
              <a:ext cx="274637" cy="468313"/>
            </a:xfrm>
            <a:custGeom>
              <a:avLst/>
              <a:gdLst>
                <a:gd name="T0" fmla="*/ 0 w 640"/>
                <a:gd name="T1" fmla="*/ 643 h 1091"/>
                <a:gd name="T2" fmla="*/ 210 w 640"/>
                <a:gd name="T3" fmla="*/ 643 h 1091"/>
                <a:gd name="T4" fmla="*/ 288 w 640"/>
                <a:gd name="T5" fmla="*/ 702 h 1091"/>
                <a:gd name="T6" fmla="*/ 288 w 640"/>
                <a:gd name="T7" fmla="*/ 899 h 1091"/>
                <a:gd name="T8" fmla="*/ 224 w 640"/>
                <a:gd name="T9" fmla="*/ 899 h 1091"/>
                <a:gd name="T10" fmla="*/ 128 w 640"/>
                <a:gd name="T11" fmla="*/ 995 h 1091"/>
                <a:gd name="T12" fmla="*/ 128 w 640"/>
                <a:gd name="T13" fmla="*/ 1091 h 1091"/>
                <a:gd name="T14" fmla="*/ 512 w 640"/>
                <a:gd name="T15" fmla="*/ 1091 h 1091"/>
                <a:gd name="T16" fmla="*/ 512 w 640"/>
                <a:gd name="T17" fmla="*/ 995 h 1091"/>
                <a:gd name="T18" fmla="*/ 416 w 640"/>
                <a:gd name="T19" fmla="*/ 899 h 1091"/>
                <a:gd name="T20" fmla="*/ 352 w 640"/>
                <a:gd name="T21" fmla="*/ 899 h 1091"/>
                <a:gd name="T22" fmla="*/ 352 w 640"/>
                <a:gd name="T23" fmla="*/ 702 h 1091"/>
                <a:gd name="T24" fmla="*/ 430 w 640"/>
                <a:gd name="T25" fmla="*/ 643 h 1091"/>
                <a:gd name="T26" fmla="*/ 640 w 640"/>
                <a:gd name="T27" fmla="*/ 643 h 1091"/>
                <a:gd name="T28" fmla="*/ 640 w 640"/>
                <a:gd name="T29" fmla="*/ 547 h 1091"/>
                <a:gd name="T30" fmla="*/ 524 w 640"/>
                <a:gd name="T31" fmla="*/ 394 h 1091"/>
                <a:gd name="T32" fmla="*/ 416 w 640"/>
                <a:gd name="T33" fmla="*/ 363 h 1091"/>
                <a:gd name="T34" fmla="*/ 416 w 640"/>
                <a:gd name="T35" fmla="*/ 354 h 1091"/>
                <a:gd name="T36" fmla="*/ 480 w 640"/>
                <a:gd name="T37" fmla="*/ 227 h 1091"/>
                <a:gd name="T38" fmla="*/ 480 w 640"/>
                <a:gd name="T39" fmla="*/ 170 h 1091"/>
                <a:gd name="T40" fmla="*/ 334 w 640"/>
                <a:gd name="T41" fmla="*/ 4 h 1091"/>
                <a:gd name="T42" fmla="*/ 212 w 640"/>
                <a:gd name="T43" fmla="*/ 45 h 1091"/>
                <a:gd name="T44" fmla="*/ 160 w 640"/>
                <a:gd name="T45" fmla="*/ 163 h 1091"/>
                <a:gd name="T46" fmla="*/ 160 w 640"/>
                <a:gd name="T47" fmla="*/ 227 h 1091"/>
                <a:gd name="T48" fmla="*/ 224 w 640"/>
                <a:gd name="T49" fmla="*/ 354 h 1091"/>
                <a:gd name="T50" fmla="*/ 224 w 640"/>
                <a:gd name="T51" fmla="*/ 363 h 1091"/>
                <a:gd name="T52" fmla="*/ 116 w 640"/>
                <a:gd name="T53" fmla="*/ 394 h 1091"/>
                <a:gd name="T54" fmla="*/ 0 w 640"/>
                <a:gd name="T55" fmla="*/ 547 h 1091"/>
                <a:gd name="T56" fmla="*/ 0 w 640"/>
                <a:gd name="T57" fmla="*/ 643 h 1091"/>
                <a:gd name="T58" fmla="*/ 416 w 640"/>
                <a:gd name="T59" fmla="*/ 963 h 1091"/>
                <a:gd name="T60" fmla="*/ 448 w 640"/>
                <a:gd name="T61" fmla="*/ 995 h 1091"/>
                <a:gd name="T62" fmla="*/ 448 w 640"/>
                <a:gd name="T63" fmla="*/ 1027 h 1091"/>
                <a:gd name="T64" fmla="*/ 192 w 640"/>
                <a:gd name="T65" fmla="*/ 1027 h 1091"/>
                <a:gd name="T66" fmla="*/ 192 w 640"/>
                <a:gd name="T67" fmla="*/ 995 h 1091"/>
                <a:gd name="T68" fmla="*/ 224 w 640"/>
                <a:gd name="T69" fmla="*/ 963 h 1091"/>
                <a:gd name="T70" fmla="*/ 416 w 640"/>
                <a:gd name="T71" fmla="*/ 963 h 1091"/>
                <a:gd name="T72" fmla="*/ 320 w 640"/>
                <a:gd name="T73" fmla="*/ 643 h 1091"/>
                <a:gd name="T74" fmla="*/ 256 w 640"/>
                <a:gd name="T75" fmla="*/ 579 h 1091"/>
                <a:gd name="T76" fmla="*/ 320 w 640"/>
                <a:gd name="T77" fmla="*/ 515 h 1091"/>
                <a:gd name="T78" fmla="*/ 384 w 640"/>
                <a:gd name="T79" fmla="*/ 579 h 1091"/>
                <a:gd name="T80" fmla="*/ 320 w 640"/>
                <a:gd name="T81" fmla="*/ 643 h 1091"/>
                <a:gd name="T82" fmla="*/ 64 w 640"/>
                <a:gd name="T83" fmla="*/ 547 h 1091"/>
                <a:gd name="T84" fmla="*/ 133 w 640"/>
                <a:gd name="T85" fmla="*/ 455 h 1091"/>
                <a:gd name="T86" fmla="*/ 288 w 640"/>
                <a:gd name="T87" fmla="*/ 411 h 1091"/>
                <a:gd name="T88" fmla="*/ 288 w 640"/>
                <a:gd name="T89" fmla="*/ 319 h 1091"/>
                <a:gd name="T90" fmla="*/ 272 w 640"/>
                <a:gd name="T91" fmla="*/ 310 h 1091"/>
                <a:gd name="T92" fmla="*/ 224 w 640"/>
                <a:gd name="T93" fmla="*/ 227 h 1091"/>
                <a:gd name="T94" fmla="*/ 224 w 640"/>
                <a:gd name="T95" fmla="*/ 163 h 1091"/>
                <a:gd name="T96" fmla="*/ 255 w 640"/>
                <a:gd name="T97" fmla="*/ 92 h 1091"/>
                <a:gd name="T98" fmla="*/ 329 w 640"/>
                <a:gd name="T99" fmla="*/ 67 h 1091"/>
                <a:gd name="T100" fmla="*/ 416 w 640"/>
                <a:gd name="T101" fmla="*/ 170 h 1091"/>
                <a:gd name="T102" fmla="*/ 416 w 640"/>
                <a:gd name="T103" fmla="*/ 227 h 1091"/>
                <a:gd name="T104" fmla="*/ 368 w 640"/>
                <a:gd name="T105" fmla="*/ 310 h 1091"/>
                <a:gd name="T106" fmla="*/ 352 w 640"/>
                <a:gd name="T107" fmla="*/ 319 h 1091"/>
                <a:gd name="T108" fmla="*/ 352 w 640"/>
                <a:gd name="T109" fmla="*/ 411 h 1091"/>
                <a:gd name="T110" fmla="*/ 507 w 640"/>
                <a:gd name="T111" fmla="*/ 455 h 1091"/>
                <a:gd name="T112" fmla="*/ 576 w 640"/>
                <a:gd name="T113" fmla="*/ 547 h 1091"/>
                <a:gd name="T114" fmla="*/ 576 w 640"/>
                <a:gd name="T115" fmla="*/ 579 h 1091"/>
                <a:gd name="T116" fmla="*/ 448 w 640"/>
                <a:gd name="T117" fmla="*/ 579 h 1091"/>
                <a:gd name="T118" fmla="*/ 320 w 640"/>
                <a:gd name="T119" fmla="*/ 451 h 1091"/>
                <a:gd name="T120" fmla="*/ 192 w 640"/>
                <a:gd name="T121" fmla="*/ 579 h 1091"/>
                <a:gd name="T122" fmla="*/ 64 w 640"/>
                <a:gd name="T123" fmla="*/ 579 h 1091"/>
                <a:gd name="T124" fmla="*/ 64 w 640"/>
                <a:gd name="T125" fmla="*/ 54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0" h="1091">
                  <a:moveTo>
                    <a:pt x="0" y="643"/>
                  </a:moveTo>
                  <a:cubicBezTo>
                    <a:pt x="210" y="643"/>
                    <a:pt x="210" y="643"/>
                    <a:pt x="210" y="643"/>
                  </a:cubicBezTo>
                  <a:cubicBezTo>
                    <a:pt x="227" y="672"/>
                    <a:pt x="255" y="694"/>
                    <a:pt x="288" y="702"/>
                  </a:cubicBezTo>
                  <a:cubicBezTo>
                    <a:pt x="288" y="899"/>
                    <a:pt x="288" y="899"/>
                    <a:pt x="288" y="899"/>
                  </a:cubicBezTo>
                  <a:cubicBezTo>
                    <a:pt x="224" y="899"/>
                    <a:pt x="224" y="899"/>
                    <a:pt x="224" y="899"/>
                  </a:cubicBezTo>
                  <a:cubicBezTo>
                    <a:pt x="171" y="899"/>
                    <a:pt x="128" y="942"/>
                    <a:pt x="128" y="995"/>
                  </a:cubicBezTo>
                  <a:cubicBezTo>
                    <a:pt x="128" y="1091"/>
                    <a:pt x="128" y="1091"/>
                    <a:pt x="128" y="1091"/>
                  </a:cubicBezTo>
                  <a:cubicBezTo>
                    <a:pt x="512" y="1091"/>
                    <a:pt x="512" y="1091"/>
                    <a:pt x="512" y="1091"/>
                  </a:cubicBezTo>
                  <a:cubicBezTo>
                    <a:pt x="512" y="995"/>
                    <a:pt x="512" y="995"/>
                    <a:pt x="512" y="995"/>
                  </a:cubicBezTo>
                  <a:cubicBezTo>
                    <a:pt x="512" y="942"/>
                    <a:pt x="469" y="899"/>
                    <a:pt x="416" y="899"/>
                  </a:cubicBezTo>
                  <a:cubicBezTo>
                    <a:pt x="352" y="899"/>
                    <a:pt x="352" y="899"/>
                    <a:pt x="352" y="899"/>
                  </a:cubicBezTo>
                  <a:cubicBezTo>
                    <a:pt x="352" y="702"/>
                    <a:pt x="352" y="702"/>
                    <a:pt x="352" y="702"/>
                  </a:cubicBezTo>
                  <a:cubicBezTo>
                    <a:pt x="385" y="694"/>
                    <a:pt x="413" y="672"/>
                    <a:pt x="430" y="643"/>
                  </a:cubicBezTo>
                  <a:cubicBezTo>
                    <a:pt x="640" y="643"/>
                    <a:pt x="640" y="643"/>
                    <a:pt x="640" y="643"/>
                  </a:cubicBezTo>
                  <a:cubicBezTo>
                    <a:pt x="640" y="547"/>
                    <a:pt x="640" y="547"/>
                    <a:pt x="640" y="547"/>
                  </a:cubicBezTo>
                  <a:cubicBezTo>
                    <a:pt x="640" y="476"/>
                    <a:pt x="593" y="413"/>
                    <a:pt x="524" y="394"/>
                  </a:cubicBezTo>
                  <a:cubicBezTo>
                    <a:pt x="416" y="363"/>
                    <a:pt x="416" y="363"/>
                    <a:pt x="416" y="363"/>
                  </a:cubicBezTo>
                  <a:cubicBezTo>
                    <a:pt x="416" y="354"/>
                    <a:pt x="416" y="354"/>
                    <a:pt x="416" y="354"/>
                  </a:cubicBezTo>
                  <a:cubicBezTo>
                    <a:pt x="456" y="324"/>
                    <a:pt x="480" y="277"/>
                    <a:pt x="480" y="227"/>
                  </a:cubicBezTo>
                  <a:cubicBezTo>
                    <a:pt x="480" y="170"/>
                    <a:pt x="480" y="170"/>
                    <a:pt x="480" y="170"/>
                  </a:cubicBezTo>
                  <a:cubicBezTo>
                    <a:pt x="480" y="84"/>
                    <a:pt x="416" y="11"/>
                    <a:pt x="334" y="4"/>
                  </a:cubicBezTo>
                  <a:cubicBezTo>
                    <a:pt x="289" y="0"/>
                    <a:pt x="245" y="15"/>
                    <a:pt x="212" y="45"/>
                  </a:cubicBezTo>
                  <a:cubicBezTo>
                    <a:pt x="179" y="75"/>
                    <a:pt x="160" y="118"/>
                    <a:pt x="160" y="163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0" y="277"/>
                    <a:pt x="184" y="324"/>
                    <a:pt x="224" y="354"/>
                  </a:cubicBezTo>
                  <a:cubicBezTo>
                    <a:pt x="224" y="363"/>
                    <a:pt x="224" y="363"/>
                    <a:pt x="224" y="363"/>
                  </a:cubicBezTo>
                  <a:cubicBezTo>
                    <a:pt x="116" y="394"/>
                    <a:pt x="116" y="394"/>
                    <a:pt x="116" y="394"/>
                  </a:cubicBezTo>
                  <a:cubicBezTo>
                    <a:pt x="48" y="413"/>
                    <a:pt x="0" y="476"/>
                    <a:pt x="0" y="547"/>
                  </a:cubicBezTo>
                  <a:lnTo>
                    <a:pt x="0" y="643"/>
                  </a:lnTo>
                  <a:close/>
                  <a:moveTo>
                    <a:pt x="416" y="963"/>
                  </a:moveTo>
                  <a:cubicBezTo>
                    <a:pt x="434" y="963"/>
                    <a:pt x="448" y="977"/>
                    <a:pt x="448" y="995"/>
                  </a:cubicBezTo>
                  <a:cubicBezTo>
                    <a:pt x="448" y="1027"/>
                    <a:pt x="448" y="1027"/>
                    <a:pt x="448" y="1027"/>
                  </a:cubicBezTo>
                  <a:cubicBezTo>
                    <a:pt x="192" y="1027"/>
                    <a:pt x="192" y="1027"/>
                    <a:pt x="192" y="1027"/>
                  </a:cubicBezTo>
                  <a:cubicBezTo>
                    <a:pt x="192" y="995"/>
                    <a:pt x="192" y="995"/>
                    <a:pt x="192" y="995"/>
                  </a:cubicBezTo>
                  <a:cubicBezTo>
                    <a:pt x="192" y="977"/>
                    <a:pt x="206" y="963"/>
                    <a:pt x="224" y="963"/>
                  </a:cubicBezTo>
                  <a:lnTo>
                    <a:pt x="416" y="963"/>
                  </a:lnTo>
                  <a:close/>
                  <a:moveTo>
                    <a:pt x="320" y="643"/>
                  </a:moveTo>
                  <a:cubicBezTo>
                    <a:pt x="285" y="643"/>
                    <a:pt x="256" y="614"/>
                    <a:pt x="256" y="579"/>
                  </a:cubicBezTo>
                  <a:cubicBezTo>
                    <a:pt x="256" y="544"/>
                    <a:pt x="285" y="515"/>
                    <a:pt x="320" y="515"/>
                  </a:cubicBezTo>
                  <a:cubicBezTo>
                    <a:pt x="355" y="515"/>
                    <a:pt x="384" y="544"/>
                    <a:pt x="384" y="579"/>
                  </a:cubicBezTo>
                  <a:cubicBezTo>
                    <a:pt x="384" y="614"/>
                    <a:pt x="355" y="643"/>
                    <a:pt x="320" y="643"/>
                  </a:cubicBezTo>
                  <a:close/>
                  <a:moveTo>
                    <a:pt x="64" y="547"/>
                  </a:moveTo>
                  <a:cubicBezTo>
                    <a:pt x="64" y="505"/>
                    <a:pt x="92" y="467"/>
                    <a:pt x="133" y="455"/>
                  </a:cubicBezTo>
                  <a:cubicBezTo>
                    <a:pt x="288" y="411"/>
                    <a:pt x="288" y="411"/>
                    <a:pt x="288" y="411"/>
                  </a:cubicBezTo>
                  <a:cubicBezTo>
                    <a:pt x="288" y="319"/>
                    <a:pt x="288" y="319"/>
                    <a:pt x="288" y="319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42" y="292"/>
                    <a:pt x="224" y="261"/>
                    <a:pt x="224" y="227"/>
                  </a:cubicBezTo>
                  <a:cubicBezTo>
                    <a:pt x="224" y="163"/>
                    <a:pt x="224" y="163"/>
                    <a:pt x="224" y="163"/>
                  </a:cubicBezTo>
                  <a:cubicBezTo>
                    <a:pt x="224" y="136"/>
                    <a:pt x="235" y="110"/>
                    <a:pt x="255" y="92"/>
                  </a:cubicBezTo>
                  <a:cubicBezTo>
                    <a:pt x="275" y="74"/>
                    <a:pt x="301" y="65"/>
                    <a:pt x="329" y="67"/>
                  </a:cubicBezTo>
                  <a:cubicBezTo>
                    <a:pt x="378" y="72"/>
                    <a:pt x="416" y="117"/>
                    <a:pt x="416" y="170"/>
                  </a:cubicBezTo>
                  <a:cubicBezTo>
                    <a:pt x="416" y="227"/>
                    <a:pt x="416" y="227"/>
                    <a:pt x="416" y="227"/>
                  </a:cubicBezTo>
                  <a:cubicBezTo>
                    <a:pt x="416" y="261"/>
                    <a:pt x="398" y="292"/>
                    <a:pt x="368" y="310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2" y="411"/>
                    <a:pt x="352" y="411"/>
                    <a:pt x="352" y="411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48" y="467"/>
                    <a:pt x="576" y="505"/>
                    <a:pt x="576" y="547"/>
                  </a:cubicBezTo>
                  <a:cubicBezTo>
                    <a:pt x="576" y="579"/>
                    <a:pt x="576" y="579"/>
                    <a:pt x="576" y="579"/>
                  </a:cubicBezTo>
                  <a:cubicBezTo>
                    <a:pt x="448" y="579"/>
                    <a:pt x="448" y="579"/>
                    <a:pt x="448" y="579"/>
                  </a:cubicBezTo>
                  <a:cubicBezTo>
                    <a:pt x="448" y="508"/>
                    <a:pt x="391" y="451"/>
                    <a:pt x="320" y="451"/>
                  </a:cubicBezTo>
                  <a:cubicBezTo>
                    <a:pt x="249" y="451"/>
                    <a:pt x="192" y="508"/>
                    <a:pt x="192" y="579"/>
                  </a:cubicBezTo>
                  <a:cubicBezTo>
                    <a:pt x="64" y="579"/>
                    <a:pt x="64" y="579"/>
                    <a:pt x="64" y="579"/>
                  </a:cubicBezTo>
                  <a:lnTo>
                    <a:pt x="64" y="5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ABB4DF4E-32FC-465C-9338-8C0AFF2C0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495550"/>
              <a:ext cx="111125" cy="825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5">
              <a:extLst>
                <a:ext uri="{FF2B5EF4-FFF2-40B4-BE49-F238E27FC236}">
                  <a16:creationId xmlns:a16="http://schemas.microsoft.com/office/drawing/2014/main" id="{9147D163-8601-4C7A-A61C-863347D71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150" y="2495550"/>
              <a:ext cx="111125" cy="825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6">
              <a:extLst>
                <a:ext uri="{FF2B5EF4-FFF2-40B4-BE49-F238E27FC236}">
                  <a16:creationId xmlns:a16="http://schemas.microsoft.com/office/drawing/2014/main" id="{C62C8FAA-8F34-47D6-A3E6-04D04C52B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714625"/>
              <a:ext cx="111125" cy="825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7">
              <a:extLst>
                <a:ext uri="{FF2B5EF4-FFF2-40B4-BE49-F238E27FC236}">
                  <a16:creationId xmlns:a16="http://schemas.microsoft.com/office/drawing/2014/main" id="{703EE6D8-D249-41A0-AF23-95CEE588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150" y="2714625"/>
              <a:ext cx="111125" cy="825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41559B37-D901-40ED-B76B-C25ACF5F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70" y="853798"/>
            <a:ext cx="871919" cy="1199390"/>
          </a:xfrm>
          <a:prstGeom prst="rect">
            <a:avLst/>
          </a:prstGeom>
        </p:spPr>
      </p:pic>
      <p:pic>
        <p:nvPicPr>
          <p:cNvPr id="12337" name="Picture 49" descr="Image result for accredited stamp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 bwMode="auto">
          <a:xfrm>
            <a:off x="8701764" y="850232"/>
            <a:ext cx="1398465" cy="12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53" descr="Image result for inspection man icon black png"/>
          <p:cNvSpPr>
            <a:spLocks noChangeAspect="1" noChangeArrowheads="1"/>
          </p:cNvSpPr>
          <p:nvPr/>
        </p:nvSpPr>
        <p:spPr bwMode="auto">
          <a:xfrm>
            <a:off x="1640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AutoShape 55" descr="Image result for inspection man icon black png"/>
          <p:cNvSpPr>
            <a:spLocks noChangeAspect="1" noChangeArrowheads="1"/>
          </p:cNvSpPr>
          <p:nvPr/>
        </p:nvSpPr>
        <p:spPr bwMode="auto">
          <a:xfrm>
            <a:off x="1754981" y="794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345" name="Picture 57" descr="Image result for inspection man icon black 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72"/>
          <a:stretch/>
        </p:blipFill>
        <p:spPr bwMode="auto">
          <a:xfrm>
            <a:off x="10115305" y="829359"/>
            <a:ext cx="871626" cy="12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Arrow Connector 83"/>
          <p:cNvCxnSpPr/>
          <p:nvPr/>
        </p:nvCxnSpPr>
        <p:spPr>
          <a:xfrm>
            <a:off x="9803651" y="2700834"/>
            <a:ext cx="9530" cy="539756"/>
          </a:xfrm>
          <a:prstGeom prst="straightConnector1">
            <a:avLst/>
          </a:prstGeom>
          <a:ln w="28575">
            <a:solidFill>
              <a:srgbClr val="8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2" descr="Image result for checklist icon png transparent"/>
          <p:cNvPicPr>
            <a:picLocks noChangeAspect="1" noChangeArrowheads="1"/>
          </p:cNvPicPr>
          <p:nvPr/>
        </p:nvPicPr>
        <p:blipFill rotWithShape="1">
          <a:blip r:embed="rId8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71" b="93036" l="10000" r="90000">
                        <a14:foregroundMark x1="65114" y1="65357" x2="65114" y2="65357"/>
                        <a14:foregroundMark x1="63977" y1="90000" x2="63977" y2="90000"/>
                        <a14:foregroundMark x1="52614" y1="58929" x2="52614" y2="58929"/>
                        <a14:foregroundMark x1="52614" y1="58929" x2="52614" y2="58929"/>
                        <a14:foregroundMark x1="47273" y1="73214" x2="47273" y2="73214"/>
                        <a14:foregroundMark x1="47273" y1="73214" x2="47273" y2="73214"/>
                        <a14:foregroundMark x1="37614" y1="71071" x2="37614" y2="71071"/>
                        <a14:foregroundMark x1="37614" y1="71071" x2="37614" y2="71071"/>
                        <a14:foregroundMark x1="37273" y1="60714" x2="37273" y2="60714"/>
                        <a14:foregroundMark x1="37273" y1="60714" x2="37273" y2="60714"/>
                        <a14:foregroundMark x1="37614" y1="42500" x2="37614" y2="42500"/>
                        <a14:foregroundMark x1="37614" y1="42500" x2="37614" y2="42500"/>
                        <a14:foregroundMark x1="46818" y1="46429" x2="46818" y2="46429"/>
                        <a14:foregroundMark x1="46591" y1="30357" x2="46591" y2="30357"/>
                        <a14:foregroundMark x1="46591" y1="30357" x2="46591" y2="30357"/>
                        <a14:foregroundMark x1="37273" y1="28571" x2="37273" y2="28571"/>
                        <a14:foregroundMark x1="37273" y1="28571" x2="37273" y2="28571"/>
                        <a14:foregroundMark x1="37159" y1="8571" x2="37159" y2="8571"/>
                        <a14:foregroundMark x1="37159" y1="8571" x2="37159" y2="8571"/>
                        <a14:foregroundMark x1="75341" y1="78929" x2="75341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4520" r="20523" b="-4520"/>
          <a:stretch/>
        </p:blipFill>
        <p:spPr bwMode="auto">
          <a:xfrm>
            <a:off x="9525681" y="5766552"/>
            <a:ext cx="670435" cy="9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8651847" y="3307739"/>
            <a:ext cx="2390811" cy="2319745"/>
            <a:chOff x="8655209" y="2942033"/>
            <a:chExt cx="2443799" cy="2241969"/>
          </a:xfrm>
        </p:grpSpPr>
        <p:grpSp>
          <p:nvGrpSpPr>
            <p:cNvPr id="63" name="Group 62"/>
            <p:cNvGrpSpPr/>
            <p:nvPr/>
          </p:nvGrpSpPr>
          <p:grpSpPr>
            <a:xfrm>
              <a:off x="8655209" y="2942033"/>
              <a:ext cx="2443799" cy="2241969"/>
              <a:chOff x="9825658" y="3394497"/>
              <a:chExt cx="2443799" cy="2241969"/>
            </a:xfrm>
          </p:grpSpPr>
          <p:pic>
            <p:nvPicPr>
              <p:cNvPr id="80" name="Picture 72" descr="Image result for weighing balance icon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5568" b="96932" l="5000" r="95000">
                            <a14:foregroundMark x1="18571" y1="59091" x2="18571" y2="59091"/>
                            <a14:foregroundMark x1="81548" y1="54545" x2="81548" y2="54545"/>
                            <a14:foregroundMark x1="5238" y1="43636" x2="5238" y2="43636"/>
                            <a14:foregroundMark x1="95000" y1="44773" x2="95000" y2="44773"/>
                            <a14:foregroundMark x1="47024" y1="5568" x2="47024" y2="55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5658" y="3394497"/>
                <a:ext cx="2412800" cy="2241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4" descr="http://t0.gstatic.com/images?q=tbn:ANd9GcRndLfLoYHXpt_lCTZ3AbX5wyBMaji4lC_dqpNO2hbGoMh5pnFv4A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425191" y="3961194"/>
                <a:ext cx="640605" cy="469451"/>
              </a:xfrm>
              <a:prstGeom prst="rect">
                <a:avLst/>
              </a:prstGeom>
              <a:noFill/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11221531" y="4492091"/>
                <a:ext cx="1047926" cy="297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Demonstrating Compliance</a:t>
                </a:r>
                <a:endParaRPr lang="en-IN" sz="7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914042" y="4515482"/>
                <a:ext cx="823522" cy="208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Standards</a:t>
                </a:r>
                <a:endParaRPr lang="en-IN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9" name="Picture 159" descr="C:\Users\Anshul Mahajan\AppData\Local\Microsoft\Windows\INetCache\IE\EJBIPHQK\Quality-guarantee[1]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821" y="3454783"/>
              <a:ext cx="579066" cy="577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0F7D13-A68B-44BA-925D-0E0A3EC8FEF6}"/>
              </a:ext>
            </a:extLst>
          </p:cNvPr>
          <p:cNvCxnSpPr/>
          <p:nvPr/>
        </p:nvCxnSpPr>
        <p:spPr>
          <a:xfrm>
            <a:off x="279770" y="625381"/>
            <a:ext cx="11612880" cy="0"/>
          </a:xfrm>
          <a:prstGeom prst="line">
            <a:avLst/>
          </a:prstGeom>
          <a:ln w="38100">
            <a:solidFill>
              <a:srgbClr val="087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2EBB377-369D-437A-B7FD-03973B83E87E}"/>
              </a:ext>
            </a:extLst>
          </p:cNvPr>
          <p:cNvCxnSpPr/>
          <p:nvPr/>
        </p:nvCxnSpPr>
        <p:spPr>
          <a:xfrm>
            <a:off x="279770" y="685206"/>
            <a:ext cx="11612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8" y="892126"/>
            <a:ext cx="1624820" cy="10812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7735" y="3095724"/>
            <a:ext cx="3981655" cy="3491748"/>
            <a:chOff x="4491127" y="3177612"/>
            <a:chExt cx="3981655" cy="3491748"/>
          </a:xfrm>
        </p:grpSpPr>
        <p:pic>
          <p:nvPicPr>
            <p:cNvPr id="12339" name="Picture 51" descr="Image result for certificate logo 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578" l="6573" r="94366">
                          <a14:foregroundMark x1="75117" y1="65401" x2="75117" y2="65401"/>
                          <a14:foregroundMark x1="78873" y1="76793" x2="78873" y2="76793"/>
                          <a14:foregroundMark x1="84977" y1="88186" x2="84977" y2="88186"/>
                          <a14:foregroundMark x1="70892" y1="87764" x2="70892" y2="877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972" y="4167360"/>
              <a:ext cx="630375" cy="93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55" name="Picture 67" descr="Image result for man holding certificate icon png"/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78" b="97778" l="0" r="100000">
                          <a14:foregroundMark x1="78222" y1="50667" x2="78222" y2="50667"/>
                          <a14:foregroundMark x1="64444" y1="28000" x2="64444" y2="28000"/>
                          <a14:foregroundMark x1="50667" y1="1778" x2="50667" y2="1778"/>
                          <a14:foregroundMark x1="79556" y1="12000" x2="79556" y2="12000"/>
                          <a14:foregroundMark x1="79556" y1="12000" x2="79556" y2="12000"/>
                          <a14:foregroundMark x1="37778" y1="38222" x2="37778" y2="38222"/>
                          <a14:foregroundMark x1="39556" y1="48444" x2="39556" y2="48444"/>
                          <a14:foregroundMark x1="38667" y1="60889" x2="38667" y2="60889"/>
                          <a14:foregroundMark x1="38667" y1="66222" x2="38667" y2="66222"/>
                          <a14:foregroundMark x1="46667" y1="56000" x2="46667" y2="56000"/>
                          <a14:foregroundMark x1="16444" y1="39556" x2="16444" y2="39556"/>
                          <a14:foregroundMark x1="45778" y1="79111" x2="45778" y2="79111"/>
                          <a14:foregroundMark x1="48889" y1="30222" x2="48889" y2="30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91" y="3177612"/>
              <a:ext cx="859670" cy="989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57" name="Picture 69" descr="Image result for growth icon 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91" y="4944426"/>
              <a:ext cx="921090" cy="104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4" name="Straight Arrow Connector 103"/>
            <p:cNvCxnSpPr/>
            <p:nvPr/>
          </p:nvCxnSpPr>
          <p:spPr>
            <a:xfrm flipV="1">
              <a:off x="6454384" y="3688152"/>
              <a:ext cx="1" cy="1778150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6160362" y="3708478"/>
              <a:ext cx="294023" cy="0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2" name="Straight Arrow Connector 12321"/>
            <p:cNvCxnSpPr/>
            <p:nvPr/>
          </p:nvCxnSpPr>
          <p:spPr>
            <a:xfrm flipH="1">
              <a:off x="6454385" y="4691468"/>
              <a:ext cx="187322" cy="0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160362" y="5466302"/>
              <a:ext cx="294023" cy="0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491127" y="3181082"/>
              <a:ext cx="3981655" cy="3488278"/>
              <a:chOff x="2967127" y="3240590"/>
              <a:chExt cx="3981655" cy="348827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11201" y="4982392"/>
                <a:ext cx="937581" cy="10623"/>
                <a:chOff x="6011201" y="4982392"/>
                <a:chExt cx="937581" cy="10623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flipH="1">
                  <a:off x="6011201" y="4982392"/>
                  <a:ext cx="0" cy="1"/>
                </a:xfrm>
                <a:prstGeom prst="straightConnector1">
                  <a:avLst/>
                </a:prstGeom>
                <a:ln w="53975">
                  <a:solidFill>
                    <a:schemeClr val="accent4">
                      <a:lumMod val="50000"/>
                    </a:schemeClr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flipH="1">
                  <a:off x="6537395" y="4982392"/>
                  <a:ext cx="411387" cy="10623"/>
                </a:xfrm>
                <a:prstGeom prst="straightConnector1">
                  <a:avLst/>
                </a:prstGeom>
                <a:ln w="53975">
                  <a:solidFill>
                    <a:schemeClr val="accent4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2967127" y="3240590"/>
                <a:ext cx="3467202" cy="3488278"/>
              </a:xfrm>
              <a:prstGeom prst="rect">
                <a:avLst/>
              </a:prstGeom>
              <a:noFill/>
              <a:ln w="539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168619" y="5972102"/>
              <a:ext cx="2390274" cy="609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Manufacturer submits D1 to ATE (CABs)</a:t>
              </a:r>
              <a:endParaRPr lang="en-IN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9673" y="4595820"/>
            <a:ext cx="189667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 General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Civil Aviation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1410" y="3668589"/>
            <a:ext cx="559981" cy="850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863" y="5321907"/>
            <a:ext cx="1696452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Certificate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064858" y="4911508"/>
            <a:ext cx="411387" cy="10623"/>
          </a:xfrm>
          <a:prstGeom prst="straightConnector1">
            <a:avLst/>
          </a:prstGeom>
          <a:ln w="539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074556" y="4927428"/>
            <a:ext cx="411387" cy="10623"/>
          </a:xfrm>
          <a:prstGeom prst="straightConnector1">
            <a:avLst/>
          </a:prstGeom>
          <a:ln w="539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25EA9472-F433-42E2-8885-B16E53BA5A10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10" y="4165202"/>
            <a:ext cx="1599770" cy="151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8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33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D6DC913-6B9E-435A-8C5A-252131BA7DFD}"/>
              </a:ext>
            </a:extLst>
          </p:cNvPr>
          <p:cNvSpPr txBox="1">
            <a:spLocks/>
          </p:cNvSpPr>
          <p:nvPr/>
        </p:nvSpPr>
        <p:spPr>
          <a:xfrm>
            <a:off x="306071" y="247583"/>
            <a:ext cx="9989213" cy="413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chemeClr val="accent5"/>
                </a:solidFill>
              </a:rPr>
              <a:t>Issuance of Type Certificate (TC) – CSUAS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4193B531-2BA1-4BE9-9DC8-3E1B1D642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65" y="3405467"/>
            <a:ext cx="2857768" cy="8388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defRPr/>
            </a:pPr>
            <a:r>
              <a:rPr lang="en-GB" sz="1200" b="0" dirty="0">
                <a:solidFill>
                  <a:prstClr val="white"/>
                </a:solidFill>
                <a:cs typeface="Arial" panose="020B0604020202020204" pitchFamily="34" charset="0"/>
              </a:rPr>
              <a:t>QCI Provisionally Approved and Accredits ATEs/CBs  as per UAS Scheme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311EF3-E5FD-4586-826A-1D5E3644F66E}"/>
              </a:ext>
            </a:extLst>
          </p:cNvPr>
          <p:cNvGrpSpPr/>
          <p:nvPr/>
        </p:nvGrpSpPr>
        <p:grpSpPr>
          <a:xfrm>
            <a:off x="4162489" y="3238500"/>
            <a:ext cx="1462071" cy="1724329"/>
            <a:chOff x="4162489" y="3238500"/>
            <a:chExt cx="1462071" cy="172432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D08C113-C10B-4115-A8D6-5B9DE077574D}"/>
                </a:ext>
              </a:extLst>
            </p:cNvPr>
            <p:cNvSpPr/>
            <p:nvPr/>
          </p:nvSpPr>
          <p:spPr>
            <a:xfrm flipH="1">
              <a:off x="4162489" y="3238500"/>
              <a:ext cx="1462071" cy="1172815"/>
            </a:xfrm>
            <a:prstGeom prst="hexagon">
              <a:avLst/>
            </a:prstGeom>
            <a:solidFill>
              <a:srgbClr val="0091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1" tIns="54611" rIns="54611" bIns="54611" rtlCol="0" anchor="ctr"/>
            <a:lstStyle/>
            <a:p>
              <a:pPr algn="ctr" defTabSz="914377">
                <a:defRPr/>
              </a:pPr>
              <a:r>
                <a:rPr lang="en-GB" b="1" kern="0" dirty="0">
                  <a:solidFill>
                    <a:prstClr val="white"/>
                  </a:solidFill>
                  <a:latin typeface="Univers for KPMG" panose="020B0603020202020204" pitchFamily="34" charset="0"/>
                </a:rPr>
                <a:t>Phase-1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A27F73E-6BA7-4C52-BF00-81857B2A6180}"/>
                </a:ext>
              </a:extLst>
            </p:cNvPr>
            <p:cNvGrpSpPr/>
            <p:nvPr/>
          </p:nvGrpSpPr>
          <p:grpSpPr>
            <a:xfrm>
              <a:off x="4683547" y="4414189"/>
              <a:ext cx="419954" cy="548640"/>
              <a:chOff x="4235734" y="4337538"/>
              <a:chExt cx="419954" cy="54864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9E41DF-7C1F-4048-AC6B-58C33E3C5D5F}"/>
                  </a:ext>
                </a:extLst>
              </p:cNvPr>
              <p:cNvCxnSpPr/>
              <p:nvPr/>
            </p:nvCxnSpPr>
            <p:spPr>
              <a:xfrm rot="10800000">
                <a:off x="4445711" y="4337538"/>
                <a:ext cx="0" cy="54864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6167EC2-F779-4115-9444-F6E6C947868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235734" y="4886178"/>
                <a:ext cx="41995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F79A7-AF49-4062-9F56-7B099EE3592E}"/>
              </a:ext>
            </a:extLst>
          </p:cNvPr>
          <p:cNvSpPr txBox="1"/>
          <p:nvPr/>
        </p:nvSpPr>
        <p:spPr>
          <a:xfrm>
            <a:off x="4162490" y="5045126"/>
            <a:ext cx="1704910" cy="776535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pPr algn="just" defTabSz="914377">
              <a:spcAft>
                <a:spcPts val="600"/>
              </a:spcAft>
              <a:defRPr/>
            </a:pPr>
            <a:r>
              <a:rPr lang="en-US" sz="1100" b="1" kern="0" dirty="0">
                <a:solidFill>
                  <a:srgbClr val="0091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 Form are submitted on the digital sky portal.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F5EBD8-CCC5-4C14-851C-9D29665FB3ED}"/>
              </a:ext>
            </a:extLst>
          </p:cNvPr>
          <p:cNvGrpSpPr/>
          <p:nvPr/>
        </p:nvGrpSpPr>
        <p:grpSpPr>
          <a:xfrm>
            <a:off x="5383230" y="2054403"/>
            <a:ext cx="1515923" cy="1773599"/>
            <a:chOff x="5383230" y="2054403"/>
            <a:chExt cx="1515923" cy="1773599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CA37EEB-5592-40F0-82F3-A38701C7D232}"/>
                </a:ext>
              </a:extLst>
            </p:cNvPr>
            <p:cNvSpPr/>
            <p:nvPr/>
          </p:nvSpPr>
          <p:spPr>
            <a:xfrm flipH="1">
              <a:off x="5383230" y="2603043"/>
              <a:ext cx="1515923" cy="1224959"/>
            </a:xfrm>
            <a:prstGeom prst="hexagon">
              <a:avLst/>
            </a:prstGeom>
            <a:solidFill>
              <a:srgbClr val="4836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4611" tIns="54611" rIns="54611" bIns="54611" rtlCol="0" anchor="ctr"/>
            <a:lstStyle/>
            <a:p>
              <a:pPr algn="ctr" defTabSz="914377">
                <a:defRPr/>
              </a:pPr>
              <a:r>
                <a:rPr lang="en-GB" b="1" kern="0" dirty="0">
                  <a:solidFill>
                    <a:prstClr val="white"/>
                  </a:solidFill>
                  <a:latin typeface="Univers for KPMG" panose="020B0603020202020204" pitchFamily="34" charset="0"/>
                </a:rPr>
                <a:t>Phase-2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B16663-DFFA-4C91-BB43-3D2453D55890}"/>
                </a:ext>
              </a:extLst>
            </p:cNvPr>
            <p:cNvGrpSpPr/>
            <p:nvPr/>
          </p:nvGrpSpPr>
          <p:grpSpPr>
            <a:xfrm rot="10800000">
              <a:off x="5904446" y="2054403"/>
              <a:ext cx="419954" cy="548640"/>
              <a:chOff x="4235734" y="4337538"/>
              <a:chExt cx="419954" cy="54864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593FA45-CE63-48B7-874E-29A34833A65D}"/>
                  </a:ext>
                </a:extLst>
              </p:cNvPr>
              <p:cNvCxnSpPr/>
              <p:nvPr/>
            </p:nvCxnSpPr>
            <p:spPr>
              <a:xfrm rot="10800000">
                <a:off x="4445711" y="4337538"/>
                <a:ext cx="0" cy="54864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6E9546-1C89-4EE6-AB81-74CEC88CDF3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235734" y="4886178"/>
                <a:ext cx="41995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821B0B-FC7F-4824-BB17-740C0D496548}"/>
              </a:ext>
            </a:extLst>
          </p:cNvPr>
          <p:cNvSpPr txBox="1"/>
          <p:nvPr/>
        </p:nvSpPr>
        <p:spPr>
          <a:xfrm>
            <a:off x="4956965" y="1079680"/>
            <a:ext cx="2314917" cy="740229"/>
          </a:xfrm>
          <a:prstGeom prst="rect">
            <a:avLst/>
          </a:prstGeom>
          <a:noFill/>
          <a:ln>
            <a:noFill/>
          </a:ln>
        </p:spPr>
        <p:txBody>
          <a:bodyPr wrap="square" lIns="54611" tIns="54611" rIns="54611" bIns="54611" rtlCol="0">
            <a:noAutofit/>
          </a:bodyPr>
          <a:lstStyle/>
          <a:p>
            <a:pPr algn="just" defTabSz="914377">
              <a:spcAft>
                <a:spcPts val="600"/>
              </a:spcAft>
              <a:defRPr/>
            </a:pPr>
            <a:r>
              <a:rPr lang="en-US" sz="1100" b="1" kern="0" dirty="0">
                <a:solidFill>
                  <a:srgbClr val="483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Certification Body (CB) as selected by the D1 Form applicant receives the requisite Form and responds with necessary comments within 7 days.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6F28AD-C597-4633-BC2F-38C4545DFB2D}"/>
              </a:ext>
            </a:extLst>
          </p:cNvPr>
          <p:cNvGrpSpPr/>
          <p:nvPr/>
        </p:nvGrpSpPr>
        <p:grpSpPr>
          <a:xfrm>
            <a:off x="6647442" y="3238500"/>
            <a:ext cx="1456288" cy="1727117"/>
            <a:chOff x="6647442" y="3238500"/>
            <a:chExt cx="1456288" cy="1727117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28B0AFDA-B2A5-42D5-B14A-6D8DFBB8CACC}"/>
                </a:ext>
              </a:extLst>
            </p:cNvPr>
            <p:cNvSpPr/>
            <p:nvPr/>
          </p:nvSpPr>
          <p:spPr>
            <a:xfrm flipH="1">
              <a:off x="6647442" y="3238500"/>
              <a:ext cx="1456288" cy="1179003"/>
            </a:xfrm>
            <a:prstGeom prst="hexagon">
              <a:avLst/>
            </a:prstGeom>
            <a:solidFill>
              <a:srgbClr val="470A68"/>
            </a:solidFill>
            <a:ln w="12700" cap="flat" cmpd="sng" algn="ctr">
              <a:solidFill>
                <a:srgbClr val="470A68"/>
              </a:solidFill>
              <a:prstDash val="solid"/>
              <a:miter lim="800000"/>
            </a:ln>
            <a:effectLst/>
          </p:spPr>
          <p:txBody>
            <a:bodyPr lIns="54611" tIns="54611" rIns="54611" bIns="54611" rtlCol="0" anchor="ctr"/>
            <a:lstStyle/>
            <a:p>
              <a:pPr algn="ctr" defTabSz="914377">
                <a:defRPr/>
              </a:pPr>
              <a:r>
                <a:rPr lang="en-GB" b="1" kern="0" dirty="0">
                  <a:solidFill>
                    <a:prstClr val="white"/>
                  </a:solidFill>
                  <a:latin typeface="Univers for KPMG" panose="020B0603020202020204" pitchFamily="34" charset="0"/>
                </a:rPr>
                <a:t>Phase-3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8B4FD-5608-4DA2-8165-BACE1479D1F2}"/>
                </a:ext>
              </a:extLst>
            </p:cNvPr>
            <p:cNvGrpSpPr/>
            <p:nvPr/>
          </p:nvGrpSpPr>
          <p:grpSpPr>
            <a:xfrm>
              <a:off x="7127369" y="4416977"/>
              <a:ext cx="419954" cy="548640"/>
              <a:chOff x="4235734" y="4337538"/>
              <a:chExt cx="419954" cy="54864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3DF164-01C7-44E9-B2F0-D42969F2C964}"/>
                  </a:ext>
                </a:extLst>
              </p:cNvPr>
              <p:cNvCxnSpPr/>
              <p:nvPr/>
            </p:nvCxnSpPr>
            <p:spPr>
              <a:xfrm rot="10800000">
                <a:off x="4445711" y="4337538"/>
                <a:ext cx="0" cy="54864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8F4813C-CA11-4935-8AE1-06C2B591348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4235734" y="4886178"/>
                <a:ext cx="41995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2F59A2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5F70D4-0E38-4C27-BBA4-873AB74F00B6}"/>
              </a:ext>
            </a:extLst>
          </p:cNvPr>
          <p:cNvSpPr txBox="1"/>
          <p:nvPr/>
        </p:nvSpPr>
        <p:spPr>
          <a:xfrm>
            <a:off x="6598434" y="4971627"/>
            <a:ext cx="2015581" cy="1224953"/>
          </a:xfrm>
          <a:prstGeom prst="rect">
            <a:avLst/>
          </a:prstGeom>
          <a:noFill/>
        </p:spPr>
        <p:txBody>
          <a:bodyPr wrap="square" lIns="54611" tIns="54611" rIns="54611" bIns="54611" rtlCol="0">
            <a:noAutofit/>
          </a:bodyPr>
          <a:lstStyle/>
          <a:p>
            <a:pPr algn="just" defTabSz="914377">
              <a:spcAft>
                <a:spcPts val="600"/>
              </a:spcAft>
              <a:defRPr/>
            </a:pPr>
            <a:r>
              <a:rPr lang="en-US" sz="1100" b="1" kern="0" dirty="0">
                <a:solidFill>
                  <a:srgbClr val="470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 is mandated to submit a “Statement of Conformity” to the DGCA within 60 days of receiving D1 Form.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FCE3E4A6-DA23-4A0E-AE56-1B857BB4E5C6}"/>
              </a:ext>
            </a:extLst>
          </p:cNvPr>
          <p:cNvSpPr/>
          <p:nvPr/>
        </p:nvSpPr>
        <p:spPr>
          <a:xfrm flipH="1">
            <a:off x="7893752" y="2658932"/>
            <a:ext cx="1456289" cy="1179003"/>
          </a:xfrm>
          <a:prstGeom prst="hexagon">
            <a:avLst/>
          </a:prstGeom>
          <a:solidFill>
            <a:srgbClr val="6D20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611" tIns="54611" rIns="54611" bIns="54611" rtlCol="0" anchor="ctr"/>
          <a:lstStyle/>
          <a:p>
            <a:pPr algn="ctr" defTabSz="914377">
              <a:defRPr/>
            </a:pPr>
            <a:r>
              <a:rPr lang="en-GB" b="1" kern="0" dirty="0">
                <a:solidFill>
                  <a:prstClr val="white"/>
                </a:solidFill>
                <a:latin typeface="Univers for KPMG" panose="020B0603020202020204" pitchFamily="34" charset="0"/>
              </a:rPr>
              <a:t>Phase-4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F40AA4-774E-414D-9956-69CF7C29471D}"/>
              </a:ext>
            </a:extLst>
          </p:cNvPr>
          <p:cNvGrpSpPr/>
          <p:nvPr/>
        </p:nvGrpSpPr>
        <p:grpSpPr>
          <a:xfrm rot="10800000">
            <a:off x="8411919" y="2110339"/>
            <a:ext cx="419954" cy="548640"/>
            <a:chOff x="4235734" y="4337538"/>
            <a:chExt cx="419954" cy="54864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6682AA-0C13-4CC9-9E32-28707FF0BAF4}"/>
                </a:ext>
              </a:extLst>
            </p:cNvPr>
            <p:cNvCxnSpPr/>
            <p:nvPr/>
          </p:nvCxnSpPr>
          <p:spPr>
            <a:xfrm rot="10800000">
              <a:off x="4445711" y="4337538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rgbClr val="2F59A2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C52BA9-5A81-45AA-9245-C7758214A12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235734" y="4886178"/>
              <a:ext cx="419954" cy="0"/>
            </a:xfrm>
            <a:prstGeom prst="line">
              <a:avLst/>
            </a:prstGeom>
            <a:noFill/>
            <a:ln w="12700" cap="flat" cmpd="sng" algn="ctr">
              <a:solidFill>
                <a:srgbClr val="2F59A2"/>
              </a:solidFill>
              <a:prstDash val="solid"/>
              <a:miter lim="800000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2BFA10F-50AC-4FED-ADCB-45AD2058B15A}"/>
              </a:ext>
            </a:extLst>
          </p:cNvPr>
          <p:cNvSpPr txBox="1"/>
          <p:nvPr/>
        </p:nvSpPr>
        <p:spPr>
          <a:xfrm>
            <a:off x="7893752" y="1316871"/>
            <a:ext cx="1977139" cy="778004"/>
          </a:xfrm>
          <a:prstGeom prst="rect">
            <a:avLst/>
          </a:prstGeom>
          <a:noFill/>
          <a:ln>
            <a:noFill/>
          </a:ln>
        </p:spPr>
        <p:txBody>
          <a:bodyPr wrap="square" lIns="54611" tIns="54611" rIns="54611" bIns="54611" rtlCol="0">
            <a:noAutofit/>
          </a:bodyPr>
          <a:lstStyle/>
          <a:p>
            <a:pPr algn="just" defTabSz="914377">
              <a:spcAft>
                <a:spcPts val="600"/>
              </a:spcAft>
              <a:defRPr/>
            </a:pPr>
            <a:r>
              <a:rPr lang="en-US" sz="1100" b="1" kern="0" dirty="0">
                <a:solidFill>
                  <a:srgbClr val="6D2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DGCA based on the SoC issues Type certificates within 15 days of receiving </a:t>
            </a:r>
            <a:r>
              <a:rPr lang="en-US" sz="1100" b="1" kern="0" dirty="0" err="1">
                <a:solidFill>
                  <a:srgbClr val="6D2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SoC.</a:t>
            </a:r>
            <a:endParaRPr lang="en-US" sz="1100" b="1" kern="0" dirty="0">
              <a:solidFill>
                <a:srgbClr val="6D2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07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9" grpId="0"/>
      <p:bldP spid="24" grpId="0"/>
      <p:bldP spid="25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923A9-2738-40E3-AC28-654A2133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48" y="269264"/>
            <a:ext cx="10467177" cy="353446"/>
          </a:xfrm>
        </p:spPr>
        <p:txBody>
          <a:bodyPr/>
          <a:lstStyle/>
          <a:p>
            <a:r>
              <a:rPr lang="en-GB" sz="3200" dirty="0">
                <a:solidFill>
                  <a:schemeClr val="accent5"/>
                </a:solidFill>
              </a:rPr>
              <a:t>Strategic Challenges – Resource intensive supply chain and technical issues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C4B8851-62AA-43FD-A976-D0611AD5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2" y="1748360"/>
            <a:ext cx="2820069" cy="5089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50000"/>
              </a:spcBef>
              <a:defRPr/>
            </a:pPr>
            <a:r>
              <a:rPr lang="en-GB" sz="1800" dirty="0">
                <a:solidFill>
                  <a:prstClr val="white"/>
                </a:solidFill>
                <a:cs typeface="Arial" panose="020B0604020202020204" pitchFamily="34" charset="0"/>
              </a:rPr>
              <a:t>Strategic Challenges </a:t>
            </a:r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CF303A4A-A3FF-40B7-8BEB-823D23154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0019" y="3707404"/>
            <a:ext cx="0" cy="26534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defTabSz="914377"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2DBDDE-F829-478D-A8EC-93A44577B41C}"/>
              </a:ext>
            </a:extLst>
          </p:cNvPr>
          <p:cNvGrpSpPr/>
          <p:nvPr/>
        </p:nvGrpSpPr>
        <p:grpSpPr>
          <a:xfrm>
            <a:off x="373067" y="2244754"/>
            <a:ext cx="10728286" cy="1484469"/>
            <a:chOff x="373067" y="2244754"/>
            <a:chExt cx="10728286" cy="1484469"/>
          </a:xfrm>
        </p:grpSpPr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86D69BCF-27D2-44F8-8133-8BBE0D4A1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1025" y="3104405"/>
              <a:ext cx="1820328" cy="610712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>
              <a:lvl1pPr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spcBef>
                  <a:spcPct val="50000"/>
                </a:spcBef>
                <a:defRPr/>
              </a:pPr>
              <a:r>
                <a:rPr lang="en-GB" sz="1200" b="0" dirty="0">
                  <a:solidFill>
                    <a:prstClr val="white"/>
                  </a:solidFill>
                  <a:cs typeface="Arial" panose="020B0604020202020204" pitchFamily="34" charset="0"/>
                </a:rPr>
                <a:t>Slow rate of acceptance amongst manufacturers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BBD9A9-E7D4-424E-9125-D8A49A86C2FF}"/>
                </a:ext>
              </a:extLst>
            </p:cNvPr>
            <p:cNvGrpSpPr/>
            <p:nvPr/>
          </p:nvGrpSpPr>
          <p:grpSpPr>
            <a:xfrm>
              <a:off x="373067" y="2244754"/>
              <a:ext cx="9751885" cy="1484469"/>
              <a:chOff x="373067" y="2244754"/>
              <a:chExt cx="9751885" cy="1484469"/>
            </a:xfrm>
          </p:grpSpPr>
          <p:sp>
            <p:nvSpPr>
              <p:cNvPr id="27" name="Text Box 13">
                <a:extLst>
                  <a:ext uri="{FF2B5EF4-FFF2-40B4-BE49-F238E27FC236}">
                    <a16:creationId xmlns:a16="http://schemas.microsoft.com/office/drawing/2014/main" id="{7B2BA4CC-4E26-47D2-97F9-82F046A43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0192" y="3126846"/>
                <a:ext cx="1896111" cy="597796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>
                <a:lvl1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>
                  <a:spcBef>
                    <a:spcPct val="50000"/>
                  </a:spcBef>
                  <a:defRPr/>
                </a:pPr>
                <a:r>
                  <a:rPr lang="en-GB" sz="1200" b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Low penetration of sensitisation initiatives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933A482-6A9D-46C9-AFB1-8EB710DF2340}"/>
                  </a:ext>
                </a:extLst>
              </p:cNvPr>
              <p:cNvGrpSpPr/>
              <p:nvPr/>
            </p:nvGrpSpPr>
            <p:grpSpPr>
              <a:xfrm>
                <a:off x="373067" y="2244754"/>
                <a:ext cx="9751885" cy="1484469"/>
                <a:chOff x="373067" y="2244754"/>
                <a:chExt cx="9751885" cy="1484469"/>
              </a:xfrm>
            </p:grpSpPr>
            <p:sp>
              <p:nvSpPr>
                <p:cNvPr id="13" name="Text Box 27">
                  <a:extLst>
                    <a:ext uri="{FF2B5EF4-FFF2-40B4-BE49-F238E27FC236}">
                      <a16:creationId xmlns:a16="http://schemas.microsoft.com/office/drawing/2014/main" id="{503B6475-D31A-481B-B942-591EB519C1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441" y="3122265"/>
                  <a:ext cx="1896126" cy="606958"/>
                </a:xfrm>
                <a:prstGeom prst="rect">
                  <a:avLst/>
                </a:prstGeom>
                <a:solidFill>
                  <a:srgbClr val="00338D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/>
                <a:lstStyle>
                  <a:lvl1pPr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377">
                    <a:spcBef>
                      <a:spcPct val="50000"/>
                    </a:spcBef>
                    <a:defRPr/>
                  </a:pPr>
                  <a:r>
                    <a:rPr lang="en-GB" sz="1200" b="0" dirty="0">
                      <a:solidFill>
                        <a:prstClr val="white"/>
                      </a:solidFill>
                      <a:cs typeface="Arial" panose="020B0604020202020204" pitchFamily="34" charset="0"/>
                    </a:rPr>
                    <a:t>Low number of qualified CBs/ ATEs</a:t>
                  </a:r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D072CA9D-CAD8-4FC1-9D19-993C59C80657}"/>
                    </a:ext>
                  </a:extLst>
                </p:cNvPr>
                <p:cNvGrpSpPr/>
                <p:nvPr/>
              </p:nvGrpSpPr>
              <p:grpSpPr>
                <a:xfrm>
                  <a:off x="373067" y="2244754"/>
                  <a:ext cx="9751885" cy="1465505"/>
                  <a:chOff x="373067" y="2244754"/>
                  <a:chExt cx="9751885" cy="1465505"/>
                </a:xfrm>
              </p:grpSpPr>
              <p:sp>
                <p:nvSpPr>
                  <p:cNvPr id="28" name="Text Box 13">
                    <a:extLst>
                      <a:ext uri="{FF2B5EF4-FFF2-40B4-BE49-F238E27FC236}">
                        <a16:creationId xmlns:a16="http://schemas.microsoft.com/office/drawing/2014/main" id="{E4F491BA-67AE-426F-AE22-58BA588E6E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067" y="3116932"/>
                    <a:ext cx="1792726" cy="593327"/>
                  </a:xfrm>
                  <a:prstGeom prst="rect">
                    <a:avLst/>
                  </a:prstGeom>
                  <a:solidFill>
                    <a:srgbClr val="00338D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txBody>
                  <a:bodyPr/>
                  <a:lstStyle>
                    <a:lvl1pPr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bg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defTabSz="914377">
                      <a:spcBef>
                        <a:spcPct val="50000"/>
                      </a:spcBef>
                      <a:defRPr/>
                    </a:pPr>
                    <a:r>
                      <a:rPr lang="en-GB" sz="1200" b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Critical shortage of accredited testing labs</a:t>
                    </a:r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17D04641-E8A6-FF59-FB6E-481817B44710}"/>
                      </a:ext>
                    </a:extLst>
                  </p:cNvPr>
                  <p:cNvGrpSpPr/>
                  <p:nvPr/>
                </p:nvGrpSpPr>
                <p:grpSpPr>
                  <a:xfrm>
                    <a:off x="992087" y="2244754"/>
                    <a:ext cx="9132865" cy="880090"/>
                    <a:chOff x="1180569" y="2456052"/>
                    <a:chExt cx="9132865" cy="880090"/>
                  </a:xfrm>
                </p:grpSpPr>
                <p:sp>
                  <p:nvSpPr>
                    <p:cNvPr id="6" name="Line 6">
                      <a:extLst>
                        <a:ext uri="{FF2B5EF4-FFF2-40B4-BE49-F238E27FC236}">
                          <a16:creationId xmlns:a16="http://schemas.microsoft.com/office/drawing/2014/main" id="{3D32FE14-ACDD-4928-8612-6CAB740229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842673" y="2456052"/>
                      <a:ext cx="7346" cy="4963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4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" name="Line 7">
                      <a:extLst>
                        <a:ext uri="{FF2B5EF4-FFF2-40B4-BE49-F238E27FC236}">
                          <a16:creationId xmlns:a16="http://schemas.microsoft.com/office/drawing/2014/main" id="{60C77578-D101-4FA0-87D6-C20E28F5D6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0569" y="2968656"/>
                      <a:ext cx="9125515" cy="2067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" name="Line 8">
                      <a:extLst>
                        <a:ext uri="{FF2B5EF4-FFF2-40B4-BE49-F238E27FC236}">
                          <a16:creationId xmlns:a16="http://schemas.microsoft.com/office/drawing/2014/main" id="{29615E60-4DE7-4F7F-8C77-80217EA257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9777" y="2971010"/>
                      <a:ext cx="17482" cy="365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" name="Line 9">
                      <a:extLst>
                        <a:ext uri="{FF2B5EF4-FFF2-40B4-BE49-F238E27FC236}">
                          <a16:creationId xmlns:a16="http://schemas.microsoft.com/office/drawing/2014/main" id="{E3898ECC-E821-42E5-8FBC-F2AC7127BA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13434" y="2989332"/>
                      <a:ext cx="0" cy="3152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" name="Line 11">
                      <a:extLst>
                        <a:ext uri="{FF2B5EF4-FFF2-40B4-BE49-F238E27FC236}">
                          <a16:creationId xmlns:a16="http://schemas.microsoft.com/office/drawing/2014/main" id="{3C6013A4-13A5-4B89-BDCA-7495E151D7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2397" y="2962191"/>
                      <a:ext cx="9566" cy="3424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Line 11">
                      <a:extLst>
                        <a:ext uri="{FF2B5EF4-FFF2-40B4-BE49-F238E27FC236}">
                          <a16:creationId xmlns:a16="http://schemas.microsoft.com/office/drawing/2014/main" id="{5BB27FD4-C2C1-4FCF-819F-945695C7C9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14887" y="2993708"/>
                      <a:ext cx="1" cy="3424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defTabSz="914377">
                        <a:defRPr/>
                      </a:pPr>
                      <a:endParaRPr lang="en-GB" sz="12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65F2A-4AC6-48FA-9B02-86C0AF1B7B46}"/>
              </a:ext>
            </a:extLst>
          </p:cNvPr>
          <p:cNvGrpSpPr/>
          <p:nvPr/>
        </p:nvGrpSpPr>
        <p:grpSpPr>
          <a:xfrm>
            <a:off x="5014919" y="2773543"/>
            <a:ext cx="1896104" cy="968244"/>
            <a:chOff x="5014919" y="2773543"/>
            <a:chExt cx="1896104" cy="968244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AA541B67-CAEC-4864-92C4-57D20509B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4919" y="3124844"/>
              <a:ext cx="1896104" cy="61694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>
              <a:lvl1pPr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>
                <a:spcBef>
                  <a:spcPct val="50000"/>
                </a:spcBef>
                <a:defRPr/>
              </a:pPr>
              <a:r>
                <a:rPr lang="en-GB" sz="1200" b="0" dirty="0">
                  <a:solidFill>
                    <a:prstClr val="white"/>
                  </a:solidFill>
                  <a:cs typeface="Arial" panose="020B0604020202020204" pitchFamily="34" charset="0"/>
                </a:rPr>
                <a:t>Time intensive battery testing</a:t>
              </a:r>
            </a:p>
          </p:txBody>
        </p:sp>
        <p:sp>
          <p:nvSpPr>
            <p:cNvPr id="60" name="Line 11">
              <a:extLst>
                <a:ext uri="{FF2B5EF4-FFF2-40B4-BE49-F238E27FC236}">
                  <a16:creationId xmlns:a16="http://schemas.microsoft.com/office/drawing/2014/main" id="{F015BA8B-FC1F-FB6D-83BC-CC6971773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547" y="2773543"/>
              <a:ext cx="0" cy="3424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6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8">
            <a:extLst>
              <a:ext uri="{FF2B5EF4-FFF2-40B4-BE49-F238E27FC236}">
                <a16:creationId xmlns:a16="http://schemas.microsoft.com/office/drawing/2014/main" id="{2F9DB17C-CF86-4BCE-AFA1-EB6985C4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233440"/>
            <a:ext cx="10178541" cy="427369"/>
          </a:xfrm>
        </p:spPr>
        <p:txBody>
          <a:bodyPr/>
          <a:lstStyle/>
          <a:p>
            <a:r>
              <a:rPr lang="en-US" sz="3200" dirty="0">
                <a:solidFill>
                  <a:schemeClr val="accent5"/>
                </a:solidFill>
              </a:rPr>
              <a:t>Easing hurdles, boosting CBs and the way forward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9F5D8B1-15CA-4F32-81F0-F6C144F5B07E}"/>
              </a:ext>
            </a:extLst>
          </p:cNvPr>
          <p:cNvGrpSpPr/>
          <p:nvPr/>
        </p:nvGrpSpPr>
        <p:grpSpPr>
          <a:xfrm>
            <a:off x="175456" y="3526778"/>
            <a:ext cx="11810787" cy="1147816"/>
            <a:chOff x="175456" y="3526778"/>
            <a:chExt cx="11810787" cy="11478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FAC780-8278-413B-B321-81FC32B0D2CB}"/>
                </a:ext>
              </a:extLst>
            </p:cNvPr>
            <p:cNvSpPr/>
            <p:nvPr/>
          </p:nvSpPr>
          <p:spPr>
            <a:xfrm>
              <a:off x="262465" y="3526778"/>
              <a:ext cx="11133058" cy="11478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85" tIns="44792" rIns="89585" bIns="44792" rtlCol="0" anchor="ctr"/>
            <a:lstStyle/>
            <a:p>
              <a:pPr algn="ctr"/>
              <a:endParaRPr lang="en-GB" sz="1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97BBC5D-EFA0-4350-9F0C-81AB9FA1D90D}"/>
                </a:ext>
              </a:extLst>
            </p:cNvPr>
            <p:cNvSpPr/>
            <p:nvPr/>
          </p:nvSpPr>
          <p:spPr>
            <a:xfrm rot="5400000">
              <a:off x="11141040" y="3829390"/>
              <a:ext cx="1147812" cy="542595"/>
            </a:xfrm>
            <a:prstGeom prst="triangle">
              <a:avLst/>
            </a:prstGeom>
            <a:solidFill>
              <a:srgbClr val="FF6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585" tIns="44792" rIns="89585" bIns="44792" rtlCol="0" anchor="ctr"/>
            <a:lstStyle/>
            <a:p>
              <a:pPr algn="ctr"/>
              <a:endParaRPr lang="en-GB" sz="1764" dirty="0" err="1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7E4507E-6224-4B7F-A7C3-A8DCE34D88E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75456" y="4084939"/>
              <a:ext cx="11103896" cy="361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89489" tIns="44745" rIns="89489" bIns="44745" anchor="ctr"/>
            <a:lstStyle/>
            <a:p>
              <a:endParaRPr lang="en-GB" sz="1764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7ADF52-28B1-44DD-9082-A55CB73163D7}"/>
              </a:ext>
            </a:extLst>
          </p:cNvPr>
          <p:cNvGrpSpPr/>
          <p:nvPr/>
        </p:nvGrpSpPr>
        <p:grpSpPr>
          <a:xfrm>
            <a:off x="525066" y="3569799"/>
            <a:ext cx="269493" cy="341793"/>
            <a:chOff x="5067299" y="2209800"/>
            <a:chExt cx="252413" cy="2476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CB3537-D847-4513-8E47-A65B82F2CE91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5067299" y="2209800"/>
              <a:ext cx="223838" cy="247650"/>
              <a:chOff x="5095874" y="2209800"/>
              <a:chExt cx="447676" cy="495300"/>
            </a:xfrm>
          </p:grpSpPr>
          <p:sp>
            <p:nvSpPr>
              <p:cNvPr id="13" name="Round Same Side Corner Rectangle 191">
                <a:extLst>
                  <a:ext uri="{FF2B5EF4-FFF2-40B4-BE49-F238E27FC236}">
                    <a16:creationId xmlns:a16="http://schemas.microsoft.com/office/drawing/2014/main" id="{AD4B9641-92E1-4F2B-809D-9D0AE464683D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" name="Round Same Side Corner Rectangle 192">
                <a:extLst>
                  <a:ext uri="{FF2B5EF4-FFF2-40B4-BE49-F238E27FC236}">
                    <a16:creationId xmlns:a16="http://schemas.microsoft.com/office/drawing/2014/main" id="{57104E2B-0FA2-4838-9B22-314A3FE156C8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44680B-81DB-4615-81F1-F1B59D18BD50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5095874" y="2209800"/>
              <a:ext cx="223838" cy="247650"/>
              <a:chOff x="5095874" y="2209800"/>
              <a:chExt cx="447676" cy="495300"/>
            </a:xfrm>
          </p:grpSpPr>
          <p:sp>
            <p:nvSpPr>
              <p:cNvPr id="11" name="Round Same Side Corner Rectangle 189">
                <a:extLst>
                  <a:ext uri="{FF2B5EF4-FFF2-40B4-BE49-F238E27FC236}">
                    <a16:creationId xmlns:a16="http://schemas.microsoft.com/office/drawing/2014/main" id="{13A6C1B3-6F2F-419D-B640-E066E5149467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" name="Round Same Side Corner Rectangle 190">
                <a:extLst>
                  <a:ext uri="{FF2B5EF4-FFF2-40B4-BE49-F238E27FC236}">
                    <a16:creationId xmlns:a16="http://schemas.microsoft.com/office/drawing/2014/main" id="{F4A19E9F-A49E-41DF-B61A-158DF1C24911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64715B-D690-40E4-8C8E-D19D05DB006C}"/>
              </a:ext>
            </a:extLst>
          </p:cNvPr>
          <p:cNvGrpSpPr/>
          <p:nvPr/>
        </p:nvGrpSpPr>
        <p:grpSpPr>
          <a:xfrm>
            <a:off x="1765482" y="4254097"/>
            <a:ext cx="269493" cy="341793"/>
            <a:chOff x="5067299" y="2209800"/>
            <a:chExt cx="252413" cy="24765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A7AA1A-0053-4F42-AF21-EAECCAA2D543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5067299" y="2209800"/>
              <a:ext cx="223838" cy="247650"/>
              <a:chOff x="5095874" y="2209800"/>
              <a:chExt cx="447676" cy="495300"/>
            </a:xfrm>
          </p:grpSpPr>
          <p:sp>
            <p:nvSpPr>
              <p:cNvPr id="20" name="Round Same Side Corner Rectangle 191">
                <a:extLst>
                  <a:ext uri="{FF2B5EF4-FFF2-40B4-BE49-F238E27FC236}">
                    <a16:creationId xmlns:a16="http://schemas.microsoft.com/office/drawing/2014/main" id="{5FB74440-AC51-4C12-86D7-547A0A2EC790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Round Same Side Corner Rectangle 192">
                <a:extLst>
                  <a:ext uri="{FF2B5EF4-FFF2-40B4-BE49-F238E27FC236}">
                    <a16:creationId xmlns:a16="http://schemas.microsoft.com/office/drawing/2014/main" id="{4AEC9C3D-2C69-4860-9AA3-71BE90524307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C27246-65EF-480E-8C49-BB905921668B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5095874" y="2209800"/>
              <a:ext cx="223838" cy="247650"/>
              <a:chOff x="5095874" y="2209800"/>
              <a:chExt cx="447676" cy="495300"/>
            </a:xfrm>
          </p:grpSpPr>
          <p:sp>
            <p:nvSpPr>
              <p:cNvPr id="18" name="Round Same Side Corner Rectangle 189">
                <a:extLst>
                  <a:ext uri="{FF2B5EF4-FFF2-40B4-BE49-F238E27FC236}">
                    <a16:creationId xmlns:a16="http://schemas.microsoft.com/office/drawing/2014/main" id="{59B314B1-C428-47F5-9043-8D6EC2483304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" name="Round Same Side Corner Rectangle 190">
                <a:extLst>
                  <a:ext uri="{FF2B5EF4-FFF2-40B4-BE49-F238E27FC236}">
                    <a16:creationId xmlns:a16="http://schemas.microsoft.com/office/drawing/2014/main" id="{74972157-4925-4A4E-9ECD-F401555BFE58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AD9449-8075-44B8-A5B9-F5CA16EF2927}"/>
              </a:ext>
            </a:extLst>
          </p:cNvPr>
          <p:cNvGrpSpPr/>
          <p:nvPr/>
        </p:nvGrpSpPr>
        <p:grpSpPr>
          <a:xfrm>
            <a:off x="5006404" y="3569799"/>
            <a:ext cx="269493" cy="341793"/>
            <a:chOff x="5067299" y="2209800"/>
            <a:chExt cx="252413" cy="2476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D025077-6055-4B8F-A87D-05AA63E2AF61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5067299" y="2209800"/>
              <a:ext cx="223838" cy="247650"/>
              <a:chOff x="5095874" y="2209800"/>
              <a:chExt cx="447676" cy="495300"/>
            </a:xfrm>
          </p:grpSpPr>
          <p:sp>
            <p:nvSpPr>
              <p:cNvPr id="27" name="Round Same Side Corner Rectangle 191">
                <a:extLst>
                  <a:ext uri="{FF2B5EF4-FFF2-40B4-BE49-F238E27FC236}">
                    <a16:creationId xmlns:a16="http://schemas.microsoft.com/office/drawing/2014/main" id="{451CFBEE-CD57-448D-948C-C8FFE747D964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8" name="Round Same Side Corner Rectangle 192">
                <a:extLst>
                  <a:ext uri="{FF2B5EF4-FFF2-40B4-BE49-F238E27FC236}">
                    <a16:creationId xmlns:a16="http://schemas.microsoft.com/office/drawing/2014/main" id="{1C9AE695-89BB-4EFE-B29F-0097C38F3585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A89D45C-CCD0-40C1-A667-6F9D271096D1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5095874" y="2209800"/>
              <a:ext cx="223838" cy="247650"/>
              <a:chOff x="5095874" y="2209800"/>
              <a:chExt cx="447676" cy="495300"/>
            </a:xfrm>
          </p:grpSpPr>
          <p:sp>
            <p:nvSpPr>
              <p:cNvPr id="25" name="Round Same Side Corner Rectangle 189">
                <a:extLst>
                  <a:ext uri="{FF2B5EF4-FFF2-40B4-BE49-F238E27FC236}">
                    <a16:creationId xmlns:a16="http://schemas.microsoft.com/office/drawing/2014/main" id="{8E87260E-2E70-4FA1-84AB-6FD1F16A5111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" name="Round Same Side Corner Rectangle 190">
                <a:extLst>
                  <a:ext uri="{FF2B5EF4-FFF2-40B4-BE49-F238E27FC236}">
                    <a16:creationId xmlns:a16="http://schemas.microsoft.com/office/drawing/2014/main" id="{67CADF16-B413-4FAF-B3DD-86417AFF5A07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FFE6EF-7304-4D5E-AD1D-C4522D11E802}"/>
              </a:ext>
            </a:extLst>
          </p:cNvPr>
          <p:cNvGrpSpPr/>
          <p:nvPr/>
        </p:nvGrpSpPr>
        <p:grpSpPr>
          <a:xfrm>
            <a:off x="6543494" y="4276274"/>
            <a:ext cx="269493" cy="341793"/>
            <a:chOff x="5067299" y="2209800"/>
            <a:chExt cx="252413" cy="2476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E54021-B390-4CD1-A7FE-9AFA589CA708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5067299" y="2209800"/>
              <a:ext cx="223838" cy="247650"/>
              <a:chOff x="5095874" y="2209800"/>
              <a:chExt cx="447676" cy="495300"/>
            </a:xfrm>
          </p:grpSpPr>
          <p:sp>
            <p:nvSpPr>
              <p:cNvPr id="34" name="Round Same Side Corner Rectangle 191">
                <a:extLst>
                  <a:ext uri="{FF2B5EF4-FFF2-40B4-BE49-F238E27FC236}">
                    <a16:creationId xmlns:a16="http://schemas.microsoft.com/office/drawing/2014/main" id="{4643EB7A-AA6D-4F20-894E-4FAC343C3B57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" name="Round Same Side Corner Rectangle 192">
                <a:extLst>
                  <a:ext uri="{FF2B5EF4-FFF2-40B4-BE49-F238E27FC236}">
                    <a16:creationId xmlns:a16="http://schemas.microsoft.com/office/drawing/2014/main" id="{F10FCDB7-E4B3-4201-B829-EDFDE20F73D7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A59C13-64AF-4C0C-A7D2-2EE4206F6F44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5095874" y="2209800"/>
              <a:ext cx="223838" cy="247650"/>
              <a:chOff x="5095874" y="2209800"/>
              <a:chExt cx="447676" cy="495300"/>
            </a:xfrm>
          </p:grpSpPr>
          <p:sp>
            <p:nvSpPr>
              <p:cNvPr id="32" name="Round Same Side Corner Rectangle 189">
                <a:extLst>
                  <a:ext uri="{FF2B5EF4-FFF2-40B4-BE49-F238E27FC236}">
                    <a16:creationId xmlns:a16="http://schemas.microsoft.com/office/drawing/2014/main" id="{E4CBA92A-F9C0-4126-B16B-04290C6BF8DA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3" name="Round Same Side Corner Rectangle 190">
                <a:extLst>
                  <a:ext uri="{FF2B5EF4-FFF2-40B4-BE49-F238E27FC236}">
                    <a16:creationId xmlns:a16="http://schemas.microsoft.com/office/drawing/2014/main" id="{5168AD46-D35F-4764-BAF5-16357B85982A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1E8341-8067-443B-8B7E-1CF60844A9EB}"/>
              </a:ext>
            </a:extLst>
          </p:cNvPr>
          <p:cNvGrpSpPr/>
          <p:nvPr/>
        </p:nvGrpSpPr>
        <p:grpSpPr>
          <a:xfrm>
            <a:off x="9457232" y="3569799"/>
            <a:ext cx="269493" cy="341793"/>
            <a:chOff x="5067299" y="2209800"/>
            <a:chExt cx="252413" cy="2476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90920E-0369-4A8D-887E-4EF2C87646E1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5067299" y="2209800"/>
              <a:ext cx="223838" cy="247650"/>
              <a:chOff x="5095874" y="2209800"/>
              <a:chExt cx="447676" cy="495300"/>
            </a:xfrm>
          </p:grpSpPr>
          <p:sp>
            <p:nvSpPr>
              <p:cNvPr id="41" name="Round Same Side Corner Rectangle 191">
                <a:extLst>
                  <a:ext uri="{FF2B5EF4-FFF2-40B4-BE49-F238E27FC236}">
                    <a16:creationId xmlns:a16="http://schemas.microsoft.com/office/drawing/2014/main" id="{DA50FAB3-99AF-4B56-BCD0-DCAC37012C26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Round Same Side Corner Rectangle 192">
                <a:extLst>
                  <a:ext uri="{FF2B5EF4-FFF2-40B4-BE49-F238E27FC236}">
                    <a16:creationId xmlns:a16="http://schemas.microsoft.com/office/drawing/2014/main" id="{AF6D5B5D-73AB-428D-A330-65DA369E679A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00BD9AC-9635-474F-8A06-3368DA3845F1}"/>
                </a:ext>
              </a:extLst>
            </p:cNvPr>
            <p:cNvGrpSpPr/>
            <p:nvPr>
              <p:custDataLst>
                <p:tags r:id="rId2"/>
              </p:custDataLst>
            </p:nvPr>
          </p:nvGrpSpPr>
          <p:grpSpPr>
            <a:xfrm>
              <a:off x="5095874" y="2209800"/>
              <a:ext cx="223838" cy="247650"/>
              <a:chOff x="5095874" y="2209800"/>
              <a:chExt cx="447676" cy="495300"/>
            </a:xfrm>
          </p:grpSpPr>
          <p:sp>
            <p:nvSpPr>
              <p:cNvPr id="39" name="Round Same Side Corner Rectangle 189">
                <a:extLst>
                  <a:ext uri="{FF2B5EF4-FFF2-40B4-BE49-F238E27FC236}">
                    <a16:creationId xmlns:a16="http://schemas.microsoft.com/office/drawing/2014/main" id="{A04C8197-B1E1-4C97-9E0B-46764F282C3D}"/>
                  </a:ext>
                </a:extLst>
              </p:cNvPr>
              <p:cNvSpPr/>
              <p:nvPr/>
            </p:nvSpPr>
            <p:spPr>
              <a:xfrm>
                <a:off x="5095875" y="2305050"/>
                <a:ext cx="447675" cy="400050"/>
              </a:xfrm>
              <a:prstGeom prst="round2SameRect">
                <a:avLst>
                  <a:gd name="adj1" fmla="val 21429"/>
                  <a:gd name="adj2" fmla="val 0"/>
                </a:avLst>
              </a:prstGeom>
              <a:solidFill>
                <a:schemeClr val="accent5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Round Same Side Corner Rectangle 190">
                <a:extLst>
                  <a:ext uri="{FF2B5EF4-FFF2-40B4-BE49-F238E27FC236}">
                    <a16:creationId xmlns:a16="http://schemas.microsoft.com/office/drawing/2014/main" id="{9C4561FA-178F-4975-AB7A-6FB3105A83DD}"/>
                  </a:ext>
                </a:extLst>
              </p:cNvPr>
              <p:cNvSpPr/>
              <p:nvPr/>
            </p:nvSpPr>
            <p:spPr>
              <a:xfrm>
                <a:off x="5095874" y="2209800"/>
                <a:ext cx="447675" cy="19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64" dirty="0" err="1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B39B96A-EE3F-41B7-8C8F-293E7D924B7D}"/>
              </a:ext>
            </a:extLst>
          </p:cNvPr>
          <p:cNvGrpSpPr/>
          <p:nvPr/>
        </p:nvGrpSpPr>
        <p:grpSpPr>
          <a:xfrm>
            <a:off x="1188974" y="4736748"/>
            <a:ext cx="1692000" cy="309070"/>
            <a:chOff x="223081" y="4742309"/>
            <a:chExt cx="1692000" cy="309070"/>
          </a:xfrm>
        </p:grpSpPr>
        <p:sp>
          <p:nvSpPr>
            <p:cNvPr id="51" name="Line 13">
              <a:extLst>
                <a:ext uri="{FF2B5EF4-FFF2-40B4-BE49-F238E27FC236}">
                  <a16:creationId xmlns:a16="http://schemas.microsoft.com/office/drawing/2014/main" id="{99E30C10-B5FE-45BB-BF18-85DA874860BC}"/>
                </a:ext>
              </a:extLst>
            </p:cNvPr>
            <p:cNvSpPr>
              <a:spLocks noChangeShapeType="1"/>
            </p:cNvSpPr>
            <p:nvPr/>
          </p:nvSpPr>
          <p:spPr bwMode="gray">
            <a:xfrm rot="-540000" flipH="1">
              <a:off x="903773" y="4742309"/>
              <a:ext cx="54164" cy="309070"/>
            </a:xfrm>
            <a:prstGeom prst="line">
              <a:avLst/>
            </a:prstGeom>
            <a:solidFill>
              <a:schemeClr val="bg2"/>
            </a:solidFill>
            <a:ln w="19050">
              <a:solidFill>
                <a:srgbClr val="30707D"/>
              </a:solidFill>
              <a:miter lim="800000"/>
              <a:headEnd type="oval"/>
              <a:tailEnd type="none"/>
            </a:ln>
            <a:effectLst/>
          </p:spPr>
          <p:txBody>
            <a:bodyPr vert="horz" wrap="square" lIns="70550" tIns="70550" rIns="70550" bIns="705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164">
                <a:buClr>
                  <a:srgbClr val="002960"/>
                </a:buClr>
              </a:pPr>
              <a:endParaRPr lang="en-GB" sz="1764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41AC95-C2A1-4812-B4C6-7D28DE12F6AB}"/>
                </a:ext>
              </a:extLst>
            </p:cNvPr>
            <p:cNvCxnSpPr>
              <a:cxnSpLocks/>
            </p:cNvCxnSpPr>
            <p:nvPr/>
          </p:nvCxnSpPr>
          <p:spPr>
            <a:xfrm>
              <a:off x="223081" y="5047298"/>
              <a:ext cx="1692000" cy="1"/>
            </a:xfrm>
            <a:prstGeom prst="line">
              <a:avLst/>
            </a:prstGeom>
            <a:ln w="19050">
              <a:solidFill>
                <a:srgbClr val="30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DC83B5-FEB6-48BA-8B28-075F4B6516B0}"/>
              </a:ext>
            </a:extLst>
          </p:cNvPr>
          <p:cNvGrpSpPr/>
          <p:nvPr/>
        </p:nvGrpSpPr>
        <p:grpSpPr>
          <a:xfrm>
            <a:off x="250022" y="3125087"/>
            <a:ext cx="1327828" cy="333664"/>
            <a:chOff x="250022" y="3125087"/>
            <a:chExt cx="1327828" cy="333664"/>
          </a:xfrm>
        </p:grpSpPr>
        <p:sp>
          <p:nvSpPr>
            <p:cNvPr id="54" name="Line 13">
              <a:extLst>
                <a:ext uri="{FF2B5EF4-FFF2-40B4-BE49-F238E27FC236}">
                  <a16:creationId xmlns:a16="http://schemas.microsoft.com/office/drawing/2014/main" id="{E0822A8D-A362-4853-B59A-93BDC74D73D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659813" y="3125088"/>
              <a:ext cx="0" cy="333663"/>
            </a:xfrm>
            <a:prstGeom prst="line">
              <a:avLst/>
            </a:prstGeom>
            <a:solidFill>
              <a:schemeClr val="bg2"/>
            </a:solidFill>
            <a:ln w="19050">
              <a:solidFill>
                <a:srgbClr val="30707D"/>
              </a:solidFill>
              <a:miter lim="800000"/>
              <a:headEnd type="oval"/>
              <a:tailEnd type="none"/>
            </a:ln>
            <a:effectLst/>
          </p:spPr>
          <p:txBody>
            <a:bodyPr vert="horz" wrap="square" lIns="70550" tIns="70550" rIns="70550" bIns="705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164">
                <a:buClr>
                  <a:srgbClr val="002960"/>
                </a:buClr>
              </a:pPr>
              <a:endParaRPr lang="en-GB" sz="1764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BF5FD47-7162-4F3A-81A9-0C9C9F2A6D78}"/>
                </a:ext>
              </a:extLst>
            </p:cNvPr>
            <p:cNvCxnSpPr>
              <a:cxnSpLocks/>
            </p:cNvCxnSpPr>
            <p:nvPr/>
          </p:nvCxnSpPr>
          <p:spPr>
            <a:xfrm>
              <a:off x="250022" y="3125087"/>
              <a:ext cx="1327828" cy="0"/>
            </a:xfrm>
            <a:prstGeom prst="line">
              <a:avLst/>
            </a:prstGeom>
            <a:ln w="19050">
              <a:solidFill>
                <a:srgbClr val="30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E8054D-612D-4B73-AFC5-960FC8002AF6}"/>
              </a:ext>
            </a:extLst>
          </p:cNvPr>
          <p:cNvGrpSpPr/>
          <p:nvPr/>
        </p:nvGrpSpPr>
        <p:grpSpPr>
          <a:xfrm>
            <a:off x="4692254" y="3136750"/>
            <a:ext cx="1327828" cy="333664"/>
            <a:chOff x="250022" y="3125087"/>
            <a:chExt cx="1327828" cy="333664"/>
          </a:xfrm>
        </p:grpSpPr>
        <p:sp>
          <p:nvSpPr>
            <p:cNvPr id="57" name="Line 13">
              <a:extLst>
                <a:ext uri="{FF2B5EF4-FFF2-40B4-BE49-F238E27FC236}">
                  <a16:creationId xmlns:a16="http://schemas.microsoft.com/office/drawing/2014/main" id="{6FC04363-BD6C-4734-B5C9-86613AF1223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659813" y="3125088"/>
              <a:ext cx="0" cy="333663"/>
            </a:xfrm>
            <a:prstGeom prst="line">
              <a:avLst/>
            </a:prstGeom>
            <a:solidFill>
              <a:schemeClr val="bg2"/>
            </a:solidFill>
            <a:ln w="19050">
              <a:solidFill>
                <a:srgbClr val="30707D"/>
              </a:solidFill>
              <a:miter lim="800000"/>
              <a:headEnd type="oval"/>
              <a:tailEnd type="none"/>
            </a:ln>
            <a:effectLst/>
          </p:spPr>
          <p:txBody>
            <a:bodyPr vert="horz" wrap="square" lIns="70550" tIns="70550" rIns="70550" bIns="705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164">
                <a:buClr>
                  <a:srgbClr val="002960"/>
                </a:buClr>
              </a:pPr>
              <a:endParaRPr lang="en-GB" sz="1764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B971B77-6B1D-4F7C-B3C0-4C5510B6B43D}"/>
                </a:ext>
              </a:extLst>
            </p:cNvPr>
            <p:cNvCxnSpPr>
              <a:cxnSpLocks/>
            </p:cNvCxnSpPr>
            <p:nvPr/>
          </p:nvCxnSpPr>
          <p:spPr>
            <a:xfrm>
              <a:off x="250022" y="3125087"/>
              <a:ext cx="1327828" cy="0"/>
            </a:xfrm>
            <a:prstGeom prst="line">
              <a:avLst/>
            </a:prstGeom>
            <a:ln w="19050">
              <a:solidFill>
                <a:srgbClr val="30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DF343-0A08-4C21-B0FA-F484523D43D1}"/>
              </a:ext>
            </a:extLst>
          </p:cNvPr>
          <p:cNvGrpSpPr/>
          <p:nvPr/>
        </p:nvGrpSpPr>
        <p:grpSpPr>
          <a:xfrm>
            <a:off x="9173442" y="3125087"/>
            <a:ext cx="1327828" cy="333664"/>
            <a:chOff x="250022" y="3125087"/>
            <a:chExt cx="1327828" cy="333664"/>
          </a:xfrm>
        </p:grpSpPr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2EDBDB06-4D7D-4C87-92BD-02DEBC27E15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659813" y="3125088"/>
              <a:ext cx="0" cy="333663"/>
            </a:xfrm>
            <a:prstGeom prst="line">
              <a:avLst/>
            </a:prstGeom>
            <a:solidFill>
              <a:schemeClr val="bg2"/>
            </a:solidFill>
            <a:ln w="19050">
              <a:solidFill>
                <a:srgbClr val="30707D"/>
              </a:solidFill>
              <a:miter lim="800000"/>
              <a:headEnd type="oval"/>
              <a:tailEnd type="none"/>
            </a:ln>
            <a:effectLst/>
          </p:spPr>
          <p:txBody>
            <a:bodyPr vert="horz" wrap="square" lIns="70550" tIns="70550" rIns="70550" bIns="705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164">
                <a:buClr>
                  <a:srgbClr val="002960"/>
                </a:buClr>
              </a:pPr>
              <a:endParaRPr lang="en-GB" sz="1764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9912BA-9AF3-4F4B-8FBD-C12D8449428F}"/>
                </a:ext>
              </a:extLst>
            </p:cNvPr>
            <p:cNvCxnSpPr>
              <a:cxnSpLocks/>
            </p:cNvCxnSpPr>
            <p:nvPr/>
          </p:nvCxnSpPr>
          <p:spPr>
            <a:xfrm>
              <a:off x="250022" y="3125087"/>
              <a:ext cx="1327828" cy="0"/>
            </a:xfrm>
            <a:prstGeom prst="line">
              <a:avLst/>
            </a:prstGeom>
            <a:ln w="19050">
              <a:solidFill>
                <a:srgbClr val="30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E5E687E-B0C1-416E-A90E-C164347DC7B4}"/>
              </a:ext>
            </a:extLst>
          </p:cNvPr>
          <p:cNvGrpSpPr/>
          <p:nvPr/>
        </p:nvGrpSpPr>
        <p:grpSpPr>
          <a:xfrm>
            <a:off x="5966986" y="4767213"/>
            <a:ext cx="1692000" cy="309070"/>
            <a:chOff x="223081" y="4742309"/>
            <a:chExt cx="1692000" cy="309070"/>
          </a:xfrm>
        </p:grpSpPr>
        <p:sp>
          <p:nvSpPr>
            <p:cNvPr id="66" name="Line 13">
              <a:extLst>
                <a:ext uri="{FF2B5EF4-FFF2-40B4-BE49-F238E27FC236}">
                  <a16:creationId xmlns:a16="http://schemas.microsoft.com/office/drawing/2014/main" id="{BB9E9B1C-E733-48A1-9738-99EC5A05B07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-540000" flipH="1">
              <a:off x="903773" y="4742309"/>
              <a:ext cx="54164" cy="309070"/>
            </a:xfrm>
            <a:prstGeom prst="line">
              <a:avLst/>
            </a:prstGeom>
            <a:solidFill>
              <a:schemeClr val="bg2"/>
            </a:solidFill>
            <a:ln w="19050">
              <a:solidFill>
                <a:srgbClr val="30707D"/>
              </a:solidFill>
              <a:miter lim="800000"/>
              <a:headEnd type="oval"/>
              <a:tailEnd type="none"/>
            </a:ln>
            <a:effectLst/>
          </p:spPr>
          <p:txBody>
            <a:bodyPr vert="horz" wrap="square" lIns="70550" tIns="70550" rIns="70550" bIns="7055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164">
                <a:buClr>
                  <a:srgbClr val="002960"/>
                </a:buClr>
              </a:pPr>
              <a:endParaRPr lang="en-GB" sz="1764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4B7B600-A030-4D3F-BEC0-427E5495763D}"/>
                </a:ext>
              </a:extLst>
            </p:cNvPr>
            <p:cNvCxnSpPr>
              <a:cxnSpLocks/>
            </p:cNvCxnSpPr>
            <p:nvPr/>
          </p:nvCxnSpPr>
          <p:spPr>
            <a:xfrm>
              <a:off x="223081" y="5047298"/>
              <a:ext cx="1692000" cy="1"/>
            </a:xfrm>
            <a:prstGeom prst="line">
              <a:avLst/>
            </a:prstGeom>
            <a:ln w="19050">
              <a:solidFill>
                <a:srgbClr val="307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9B6CE3B-0FFE-4C18-B49A-49168F1781E0}"/>
              </a:ext>
            </a:extLst>
          </p:cNvPr>
          <p:cNvSpPr/>
          <p:nvPr/>
        </p:nvSpPr>
        <p:spPr>
          <a:xfrm>
            <a:off x="218861" y="1497044"/>
            <a:ext cx="3355773" cy="15420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377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More CBs ensuring compliance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Currently standing at 3, 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6 more CBs including </a:t>
            </a:r>
          </a:p>
          <a:p>
            <a:pPr marL="628646" lvl="1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4 from FMTTI Haryana, M.P, Assam and Andhra Pradesh </a:t>
            </a:r>
          </a:p>
          <a:p>
            <a:pPr marL="628646" lvl="1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An accredited lab to be processed for CB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43C556-10F2-4656-BB18-56E41B24DA79}"/>
              </a:ext>
            </a:extLst>
          </p:cNvPr>
          <p:cNvSpPr/>
          <p:nvPr/>
        </p:nvSpPr>
        <p:spPr>
          <a:xfrm>
            <a:off x="1188974" y="5085615"/>
            <a:ext cx="3034594" cy="15438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377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Reaching out to manufacturers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We’re here to hear. QCI has extensively reached out to all stakeholders involved to incorporate their feedback and assess viable solutions through qualified inputs.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39793E-53E7-4D8B-BA6A-153EE0CC50D8}"/>
              </a:ext>
            </a:extLst>
          </p:cNvPr>
          <p:cNvSpPr/>
          <p:nvPr/>
        </p:nvSpPr>
        <p:spPr>
          <a:xfrm>
            <a:off x="4322458" y="1547844"/>
            <a:ext cx="3056242" cy="14734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377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Drones in agriculture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Exploring the avenues of interest and involvement to sustain and promote the drone economy in agriculture.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4BF27E-1D86-4224-A0CE-03C7F82B0BE2}"/>
              </a:ext>
            </a:extLst>
          </p:cNvPr>
          <p:cNvSpPr/>
          <p:nvPr/>
        </p:nvSpPr>
        <p:spPr>
          <a:xfrm>
            <a:off x="5966986" y="5126586"/>
            <a:ext cx="4534284" cy="16425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377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Building Blocks 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Developing capacity and awareness through sensitizing all interested value components in the supply chain of 1000 participants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Sensitization sessions conducted with FMTTI management and staff to make them aware of scheme requirements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09423E-7350-498B-90F1-34947DC4CFCC}"/>
              </a:ext>
            </a:extLst>
          </p:cNvPr>
          <p:cNvSpPr/>
          <p:nvPr/>
        </p:nvSpPr>
        <p:spPr>
          <a:xfrm>
            <a:off x="8260603" y="1049799"/>
            <a:ext cx="3355773" cy="201228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377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Into the future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Discovering new avenues of impact with extensive and diverse stakeholder engagement, assessing market frameworks and feasibility.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The scheme aims to incorporate policy measures regarding BVLOS, day-night operation, autonomous UAS etc.</a:t>
            </a:r>
          </a:p>
          <a:p>
            <a:pPr marL="171446" indent="-171446" algn="just" defTabSz="914377">
              <a:buFont typeface="Arial" panose="020B0604020202020204" pitchFamily="34" charset="0"/>
              <a:buChar char="•"/>
              <a:defRPr/>
            </a:pP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B9D54B9E-F74B-4521-891D-A01D6169E57C}"/>
              </a:ext>
            </a:extLst>
          </p:cNvPr>
          <p:cNvSpPr txBox="1"/>
          <p:nvPr/>
        </p:nvSpPr>
        <p:spPr>
          <a:xfrm>
            <a:off x="9457993" y="3091049"/>
            <a:ext cx="1888395" cy="588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>
              <a:defRPr/>
            </a:pPr>
            <a:endParaRPr lang="en-US" sz="1400" b="1" kern="0" dirty="0"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192F548-E037-4536-BE17-9D758783A8B3}"/>
              </a:ext>
            </a:extLst>
          </p:cNvPr>
          <p:cNvSpPr/>
          <p:nvPr/>
        </p:nvSpPr>
        <p:spPr>
          <a:xfrm>
            <a:off x="9640234" y="4314663"/>
            <a:ext cx="2408892" cy="1473440"/>
          </a:xfrm>
          <a:prstGeom prst="rect">
            <a:avLst/>
          </a:prstGeom>
          <a:noFill/>
          <a:ln w="12700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41C52CA4-CBD9-E3D4-7131-93B97702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0" y="697578"/>
            <a:ext cx="3720520" cy="23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BCF0A093-EA28-7128-AFF5-F7BEE067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03" y="236922"/>
            <a:ext cx="4966148" cy="30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68CF7E2E-2DA5-2377-2D13-9DC77AA5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0" y="3860059"/>
            <a:ext cx="3957269" cy="22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1D884F-4A90-48A8-A37A-8B0F83EE3CA9}"/>
              </a:ext>
            </a:extLst>
          </p:cNvPr>
          <p:cNvSpPr txBox="1"/>
          <p:nvPr/>
        </p:nvSpPr>
        <p:spPr>
          <a:xfrm>
            <a:off x="845612" y="3056110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D-1 Form: Category wise </a:t>
            </a:r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81887-E44B-423D-A512-BC7F1620B88C}"/>
              </a:ext>
            </a:extLst>
          </p:cNvPr>
          <p:cNvSpPr txBox="1"/>
          <p:nvPr/>
        </p:nvSpPr>
        <p:spPr>
          <a:xfrm>
            <a:off x="7467192" y="313092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Stakeholder spread</a:t>
            </a:r>
            <a:endParaRPr lang="en-IN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8A341-EA8D-4D6D-8714-9C0FC6BA853A}"/>
              </a:ext>
            </a:extLst>
          </p:cNvPr>
          <p:cNvSpPr txBox="1"/>
          <p:nvPr/>
        </p:nvSpPr>
        <p:spPr>
          <a:xfrm>
            <a:off x="449927" y="6063027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Decline </a:t>
            </a:r>
            <a:r>
              <a:rPr lang="en-IN" b="1" dirty="0">
                <a:latin typeface="Arial Narrow" panose="020B0606020202030204" pitchFamily="34" charset="0"/>
              </a:rPr>
              <a:t>in rejection of D-1 Forms by CB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EA3BE5-1B33-43E7-91FA-09687804C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04" y="3690627"/>
            <a:ext cx="4920084" cy="29381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2157B7-C243-4140-9E7B-9C8885267F1F}"/>
              </a:ext>
            </a:extLst>
          </p:cNvPr>
          <p:cNvSpPr txBox="1"/>
          <p:nvPr/>
        </p:nvSpPr>
        <p:spPr>
          <a:xfrm>
            <a:off x="8436267" y="627081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UAS Scheme Portal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81745-96F9-4B5F-8E5B-8C921143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357351"/>
            <a:ext cx="10228002" cy="4099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QCI quest to support Agri Drone Ecosystem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Nearly 59 lakh hectare more sowing area coverage reported under kharif  crops: Agriculture Ministry">
            <a:extLst>
              <a:ext uri="{FF2B5EF4-FFF2-40B4-BE49-F238E27FC236}">
                <a16:creationId xmlns:a16="http://schemas.microsoft.com/office/drawing/2014/main" id="{371294B0-EEF3-49E9-AF0C-476002CB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890841"/>
            <a:ext cx="1422181" cy="14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C9BD35-3143-4C43-A5CA-E00F686188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63" y="959420"/>
            <a:ext cx="2495073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E3611B-A9DB-4B0F-807B-99D1BAEF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2516459"/>
            <a:ext cx="3281680" cy="18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71E85B-044D-4D4C-9C2D-4E9A222BF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8"/>
          <a:stretch/>
        </p:blipFill>
        <p:spPr bwMode="auto">
          <a:xfrm>
            <a:off x="5387269" y="2453544"/>
            <a:ext cx="3421451" cy="19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250D34-8563-4A3B-8386-23E802F0EE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66" t="16846" r="13867" b="9785"/>
          <a:stretch/>
        </p:blipFill>
        <p:spPr>
          <a:xfrm>
            <a:off x="5554448" y="4771797"/>
            <a:ext cx="3995952" cy="1801906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5D1096F-B751-4450-A5F0-17D762D8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758062"/>
            <a:ext cx="4107640" cy="18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F477D-746F-415E-9F95-45F2D43A2B73}"/>
              </a:ext>
            </a:extLst>
          </p:cNvPr>
          <p:cNvSpPr txBox="1"/>
          <p:nvPr/>
        </p:nvSpPr>
        <p:spPr>
          <a:xfrm>
            <a:off x="8934609" y="2639196"/>
            <a:ext cx="313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GAP Assessment -  FMTTI based in Hisar and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Budhni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IN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376D7-449F-4D5D-935D-91183F3B94EB}"/>
              </a:ext>
            </a:extLst>
          </p:cNvPr>
          <p:cNvSpPr txBox="1"/>
          <p:nvPr/>
        </p:nvSpPr>
        <p:spPr>
          <a:xfrm>
            <a:off x="8924449" y="3589908"/>
            <a:ext cx="2905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Assessment -  DRR for FMTTI (Hisar) and FMTTI (Assam) </a:t>
            </a:r>
          </a:p>
          <a:p>
            <a:endParaRPr lang="en-IN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2C984-57AD-4F72-AC9D-5E640F4578BD}"/>
              </a:ext>
            </a:extLst>
          </p:cNvPr>
          <p:cNvSpPr txBox="1"/>
          <p:nvPr/>
        </p:nvSpPr>
        <p:spPr>
          <a:xfrm>
            <a:off x="9778205" y="4758062"/>
            <a:ext cx="203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One SoC / TC for an Agri Drone may be issued</a:t>
            </a:r>
          </a:p>
          <a:p>
            <a:endParaRPr lang="en-IN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A7D80-00F9-427F-9556-19F9DBFAB5F7}"/>
              </a:ext>
            </a:extLst>
          </p:cNvPr>
          <p:cNvSpPr txBox="1"/>
          <p:nvPr/>
        </p:nvSpPr>
        <p:spPr>
          <a:xfrm>
            <a:off x="3389927" y="1118351"/>
            <a:ext cx="351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Seeks QCI intervention to assess FMTTI as CB (ATE) 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>
            <a:extLst>
              <a:ext uri="{FF2B5EF4-FFF2-40B4-BE49-F238E27FC236}">
                <a16:creationId xmlns:a16="http://schemas.microsoft.com/office/drawing/2014/main" id="{6E8EF283-3F1C-4ACE-B418-96F0E112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625600"/>
            <a:ext cx="8229599" cy="2717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MORE QUESTIONS PLEASE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2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Thank You for your attention!!!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200" b="1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For more details contact: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>
                <a:hlinkClick r:id="rId2"/>
              </a:rPr>
              <a:t>csrpas@qcin.org</a:t>
            </a:r>
            <a:r>
              <a:rPr lang="en-US" altLang="en-US" sz="3200" b="1" dirty="0"/>
              <a:t>  </a:t>
            </a:r>
          </a:p>
        </p:txBody>
      </p:sp>
      <p:pic>
        <p:nvPicPr>
          <p:cNvPr id="557059" name="Picture 3">
            <a:extLst>
              <a:ext uri="{FF2B5EF4-FFF2-40B4-BE49-F238E27FC236}">
                <a16:creationId xmlns:a16="http://schemas.microsoft.com/office/drawing/2014/main" id="{4570A9A2-AE3F-42C8-AD55-B29AD9ED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648201"/>
            <a:ext cx="1954213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060" name="Picture 4">
            <a:extLst>
              <a:ext uri="{FF2B5EF4-FFF2-40B4-BE49-F238E27FC236}">
                <a16:creationId xmlns:a16="http://schemas.microsoft.com/office/drawing/2014/main" id="{5AC953F6-4267-417C-8475-C7D17070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43400"/>
            <a:ext cx="13557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kU0vXSE6lVUMPPBX8j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A65A01EEi0I7lhYloG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A65A01EEi0I7lhYloG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kU0vXSE6lVUMPPBX8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A65A01EEi0I7lhYloG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kU0vXSE6lVUMPPBX8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A65A01EEi0I7lhYloG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kU0vXSE6lVUMPPBX8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A65A01EEi0I7lhYloG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LkU0vXSE6lVUMPPBX8jw"/>
</p:tagLst>
</file>

<file path=ppt/theme/theme1.xml><?xml version="1.0" encoding="utf-8"?>
<a:theme xmlns:a="http://schemas.openxmlformats.org/drawingml/2006/main" name="QCI N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sz="11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QCI Next" id="{4804E746-7E05-4C4C-AB5C-C1C0004FCA53}" vid="{1BEE118D-6CB4-428A-8B7A-1F360396DC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