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6"/>
  </p:handoutMasterIdLst>
  <p:sldIdLst>
    <p:sldId id="256" r:id="rId2"/>
    <p:sldId id="259" r:id="rId3"/>
    <p:sldId id="257" r:id="rId4"/>
    <p:sldId id="263" r:id="rId5"/>
    <p:sldId id="264" r:id="rId6"/>
    <p:sldId id="265" r:id="rId7"/>
    <p:sldId id="266" r:id="rId8"/>
    <p:sldId id="267" r:id="rId9"/>
    <p:sldId id="268" r:id="rId10"/>
    <p:sldId id="271" r:id="rId11"/>
    <p:sldId id="272" r:id="rId12"/>
    <p:sldId id="276" r:id="rId13"/>
    <p:sldId id="277" r:id="rId14"/>
    <p:sldId id="274" r:id="rId1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2944" autoAdjust="0"/>
  </p:normalViewPr>
  <p:slideViewPr>
    <p:cSldViewPr>
      <p:cViewPr varScale="1">
        <p:scale>
          <a:sx n="88" d="100"/>
          <a:sy n="88" d="100"/>
        </p:scale>
        <p:origin x="-19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EB9210E-BFF4-4F9C-B375-4C4B983E8FCB}" type="datetimeFigureOut">
              <a:rPr lang="en-US" smtClean="0"/>
              <a:t>2/5/2022</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9F110DA-E004-4711-9F7A-C75C47002B21}" type="slidenum">
              <a:rPr lang="en-US" smtClean="0"/>
              <a:t>‹#›</a:t>
            </a:fld>
            <a:endParaRPr lang="en-US"/>
          </a:p>
        </p:txBody>
      </p:sp>
    </p:spTree>
    <p:extLst>
      <p:ext uri="{BB962C8B-B14F-4D97-AF65-F5344CB8AC3E}">
        <p14:creationId xmlns:p14="http://schemas.microsoft.com/office/powerpoint/2010/main" val="3146397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283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46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56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9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01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81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35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325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2/5/2022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0853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533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2/5/2022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299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13847"/>
            <a:ext cx="8763000" cy="1524000"/>
          </a:xfrm>
        </p:spPr>
        <p:txBody>
          <a:bodyPr>
            <a:normAutofit/>
          </a:bodyPr>
          <a:lstStyle/>
          <a:p>
            <a:pPr algn="ctr"/>
            <a:r>
              <a:rPr lang="en-US" sz="3200" b="1" dirty="0">
                <a:latin typeface="Times New Roman" pitchFamily="18" charset="0"/>
                <a:cs typeface="Times New Roman" pitchFamily="18" charset="0"/>
              </a:rPr>
              <a:t>Critical issues involved in pesticide application using </a:t>
            </a:r>
            <a:r>
              <a:rPr lang="en-US" sz="3200" b="1" dirty="0" err="1" smtClean="0">
                <a:latin typeface="Times New Roman" pitchFamily="18" charset="0"/>
                <a:cs typeface="Times New Roman" pitchFamily="18" charset="0"/>
              </a:rPr>
              <a:t>Kisan</a:t>
            </a:r>
            <a:r>
              <a:rPr lang="en-US" sz="3200" b="1" dirty="0" smtClean="0">
                <a:latin typeface="Times New Roman" pitchFamily="18" charset="0"/>
                <a:cs typeface="Times New Roman" pitchFamily="18" charset="0"/>
              </a:rPr>
              <a:t> drone </a:t>
            </a:r>
            <a:r>
              <a:rPr lang="en-US" sz="3200" b="1" dirty="0">
                <a:latin typeface="Times New Roman" pitchFamily="18" charset="0"/>
                <a:cs typeface="Times New Roman" pitchFamily="18" charset="0"/>
              </a:rPr>
              <a:t>and future roadmap</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76200" y="3962400"/>
            <a:ext cx="8999256" cy="2286000"/>
          </a:xfrm>
        </p:spPr>
        <p:txBody>
          <a:bodyPr>
            <a:noAutofit/>
          </a:bodyPr>
          <a:lstStyle/>
          <a:p>
            <a:pPr algn="ctr"/>
            <a:r>
              <a:rPr lang="en-US" sz="1800" b="1" cap="none" dirty="0">
                <a:solidFill>
                  <a:srgbClr val="7030A0"/>
                </a:solidFill>
                <a:latin typeface="Arial Black" panose="020B0A04020102020204" pitchFamily="34" charset="0"/>
                <a:cs typeface="Times New Roman" pitchFamily="18" charset="0"/>
              </a:rPr>
              <a:t>Government of India</a:t>
            </a:r>
          </a:p>
          <a:p>
            <a:pPr algn="ctr"/>
            <a:r>
              <a:rPr lang="en-US" sz="1600" b="1" cap="none" dirty="0">
                <a:solidFill>
                  <a:srgbClr val="7030A0"/>
                </a:solidFill>
                <a:latin typeface="Arial Black" panose="020B0A04020102020204" pitchFamily="34" charset="0"/>
                <a:cs typeface="Times New Roman" pitchFamily="18" charset="0"/>
              </a:rPr>
              <a:t>Ministry of Agriculture and Farmers Welfare</a:t>
            </a:r>
          </a:p>
          <a:p>
            <a:pPr algn="ctr"/>
            <a:r>
              <a:rPr lang="en-US" sz="1400" b="1" cap="none" dirty="0">
                <a:solidFill>
                  <a:srgbClr val="7030A0"/>
                </a:solidFill>
                <a:latin typeface="Arial Black" panose="020B0A04020102020204" pitchFamily="34" charset="0"/>
                <a:cs typeface="Times New Roman" pitchFamily="18" charset="0"/>
              </a:rPr>
              <a:t>Department of Agriculture and Farmers Welfare</a:t>
            </a:r>
          </a:p>
          <a:p>
            <a:pPr algn="ctr"/>
            <a:r>
              <a:rPr lang="en-US" sz="1400" b="1" cap="none" dirty="0">
                <a:solidFill>
                  <a:srgbClr val="7030A0"/>
                </a:solidFill>
                <a:latin typeface="Arial Black" panose="020B0A04020102020204" pitchFamily="34" charset="0"/>
                <a:cs typeface="Times New Roman" pitchFamily="18" charset="0"/>
              </a:rPr>
              <a:t>Directorate of Plant Protection, Quarantine &amp; Storage </a:t>
            </a:r>
          </a:p>
          <a:p>
            <a:pPr algn="ctr"/>
            <a:r>
              <a:rPr lang="en-US" sz="1400" b="1" cap="none" dirty="0">
                <a:solidFill>
                  <a:srgbClr val="7030A0"/>
                </a:solidFill>
                <a:latin typeface="Arial Black" panose="020B0A04020102020204" pitchFamily="34" charset="0"/>
                <a:cs typeface="Times New Roman" pitchFamily="18" charset="0"/>
              </a:rPr>
              <a:t>Central Insecticides Board &amp; Registration Committee</a:t>
            </a:r>
          </a:p>
          <a:p>
            <a:pPr algn="ctr"/>
            <a:r>
              <a:rPr lang="en-IN" sz="1400" b="1" cap="none" dirty="0">
                <a:solidFill>
                  <a:srgbClr val="7030A0"/>
                </a:solidFill>
                <a:latin typeface="Arial Black" panose="020B0A04020102020204" pitchFamily="34" charset="0"/>
                <a:cs typeface="Times New Roman" pitchFamily="18" charset="0"/>
              </a:rPr>
              <a:t>N.H.IV., Faridabad-121001</a:t>
            </a:r>
            <a:endParaRPr lang="en-US" sz="1400" b="1" cap="none" dirty="0">
              <a:solidFill>
                <a:srgbClr val="7030A0"/>
              </a:solidFill>
              <a:latin typeface="Arial Black" panose="020B0A04020102020204" pitchFamily="34" charset="0"/>
              <a:cs typeface="Times New Roman" pitchFamily="18" charset="0"/>
            </a:endParaRPr>
          </a:p>
          <a:p>
            <a:endParaRPr lang="en-US" sz="1800" b="1" dirty="0">
              <a:solidFill>
                <a:srgbClr val="0070C0"/>
              </a:solidFill>
              <a:latin typeface="Times New Roman" pitchFamily="18" charset="0"/>
              <a:cs typeface="Times New Roman" pitchFamily="18" charset="0"/>
            </a:endParaRPr>
          </a:p>
        </p:txBody>
      </p:sp>
      <p:sp>
        <p:nvSpPr>
          <p:cNvPr id="1026" name="AutoShape 2" descr="C:\Users\Windows\Desktop\drone\PESTI_SPRAYING_s0VITKkO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C:\Users\Windows\Desktop\drone\PESTI_SPRAYING_s0VITKkO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Windows\Desktop\drone\amb.jpg"/>
          <p:cNvPicPr>
            <a:picLocks noChangeAspect="1" noChangeArrowheads="1"/>
          </p:cNvPicPr>
          <p:nvPr/>
        </p:nvPicPr>
        <p:blipFill>
          <a:blip r:embed="rId3" cstate="print">
            <a:lum bright="9000" contrast="10000"/>
          </a:blip>
          <a:srcRect/>
          <a:stretch>
            <a:fillRect/>
          </a:stretch>
        </p:blipFill>
        <p:spPr bwMode="auto">
          <a:xfrm>
            <a:off x="4030463" y="2971800"/>
            <a:ext cx="785930" cy="91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3157"/>
            <a:ext cx="7543800" cy="1450757"/>
          </a:xfrm>
          <a:solidFill>
            <a:schemeClr val="bg1"/>
          </a:solidFill>
        </p:spPr>
        <p:style>
          <a:lnRef idx="3">
            <a:schemeClr val="lt1"/>
          </a:lnRef>
          <a:fillRef idx="1">
            <a:schemeClr val="accent1"/>
          </a:fillRef>
          <a:effectRef idx="1">
            <a:schemeClr val="accent1"/>
          </a:effectRef>
          <a:fontRef idx="minor">
            <a:schemeClr val="lt1"/>
          </a:fontRef>
        </p:style>
        <p:txBody>
          <a:bodyPr>
            <a:noAutofit/>
          </a:bodyPr>
          <a:lstStyle/>
          <a:p>
            <a:pPr algn="just"/>
            <a:r>
              <a:rPr lang="en-US" sz="3200" dirty="0">
                <a:solidFill>
                  <a:schemeClr val="tx1"/>
                </a:solidFill>
              </a:rPr>
              <a:t>Registration requirements of pesticides for drone application:</a:t>
            </a:r>
          </a:p>
        </p:txBody>
      </p:sp>
      <p:sp>
        <p:nvSpPr>
          <p:cNvPr id="3" name="Content Placeholder 2"/>
          <p:cNvSpPr>
            <a:spLocks noGrp="1"/>
          </p:cNvSpPr>
          <p:nvPr>
            <p:ph idx="1"/>
          </p:nvPr>
        </p:nvSpPr>
        <p:spPr/>
        <p:txBody>
          <a:bodyPr>
            <a:noAutofit/>
          </a:bodyPr>
          <a:lstStyle/>
          <a:p>
            <a:pPr algn="just"/>
            <a:r>
              <a:rPr lang="en-US" sz="2000" dirty="0">
                <a:latin typeface="Times New Roman" pitchFamily="18" charset="0"/>
                <a:cs typeface="Times New Roman" pitchFamily="18" charset="0"/>
              </a:rPr>
              <a:t>The Registration requirements of pesticides for drone application and the modalities are dynamic in nature and will be considered based upon the safety, efficacy, statutory and legal requirements and published by the Central Insecticides Board and Registration committee (CIB&amp;RC) from time to time. </a:t>
            </a:r>
          </a:p>
          <a:p>
            <a:r>
              <a:rPr lang="en-US" sz="2000" dirty="0">
                <a:latin typeface="Times New Roman" pitchFamily="18" charset="0"/>
                <a:cs typeface="Times New Roman" pitchFamily="18" charset="0"/>
              </a:rPr>
              <a:t>Drone users shall use only Central Insecticides Board and Registration Committee approved pesticides. </a:t>
            </a:r>
          </a:p>
          <a:p>
            <a:pPr algn="just"/>
            <a:r>
              <a:rPr lang="en-US" sz="2000" dirty="0">
                <a:latin typeface="Times New Roman" pitchFamily="18" charset="0"/>
                <a:cs typeface="Times New Roman" pitchFamily="18" charset="0"/>
              </a:rPr>
              <a:t>For registration of insecticides/pesticides and for use with drone, the applicant shall apply before Secretariat of CIB&amp;RC, in the manner, as prescribed by CIB&amp;RC under the Insecticides Act, 1968.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218"/>
            <a:ext cx="8991600" cy="6659563"/>
          </a:xfrm>
        </p:spPr>
        <p:txBody>
          <a:bodyPr>
            <a:noAutofit/>
          </a:bodyPr>
          <a:lstStyle/>
          <a:p>
            <a:pPr marL="0" lvl="0" indent="0" algn="ctr" eaLnBrk="0" fontAlgn="base" hangingPunct="0">
              <a:spcBef>
                <a:spcPct val="0"/>
              </a:spcBef>
              <a:spcAft>
                <a:spcPct val="0"/>
              </a:spcAft>
            </a:pPr>
            <a:r>
              <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Data requirements:  </a:t>
            </a:r>
          </a:p>
          <a:p>
            <a:pPr lvl="0" algn="just" eaLnBrk="0" fontAlgn="base" hangingPunct="0">
              <a:spcBef>
                <a:spcPct val="0"/>
              </a:spcBef>
              <a:spcAft>
                <a:spcPct val="0"/>
              </a:spcAft>
              <a:buFont typeface="Wingdings" panose="05000000000000000000" pitchFamily="2" charset="2"/>
              <a:buChar char="Ø"/>
            </a:pPr>
            <a:r>
              <a:rPr lang="en-US" dirty="0">
                <a:latin typeface="Times New Roman" pitchFamily="18" charset="0"/>
                <a:ea typeface="Calibri" pitchFamily="34" charset="0"/>
                <a:cs typeface="Times New Roman" pitchFamily="18" charset="0"/>
              </a:rPr>
              <a:t>To endorse the use of Drones as alternate/additional spraying equipment</a:t>
            </a:r>
          </a:p>
          <a:p>
            <a:pPr lvl="0" algn="ctr" eaLnBrk="0" fontAlgn="base" hangingPunct="0">
              <a:spcBef>
                <a:spcPct val="0"/>
              </a:spcBef>
              <a:spcAft>
                <a:spcPct val="0"/>
              </a:spcAft>
              <a:buNone/>
            </a:pPr>
            <a:r>
              <a:rPr kumimoji="0" lang="en-US" b="0" i="0" u="none" strike="noStrike" cap="none" normalizeH="0" baseline="0" dirty="0">
                <a:ln>
                  <a:noFill/>
                </a:ln>
                <a:solidFill>
                  <a:schemeClr val="tx1"/>
                </a:solidFill>
                <a:effectLst/>
                <a:latin typeface="Times New Roman" pitchFamily="18" charset="0"/>
                <a:cs typeface="Times New Roman" pitchFamily="18" charset="0"/>
              </a:rPr>
              <a:t>or</a:t>
            </a:r>
          </a:p>
          <a:p>
            <a:pPr lvl="0" algn="just" eaLnBrk="0" fontAlgn="base" hangingPunct="0">
              <a:spcBef>
                <a:spcPct val="0"/>
              </a:spcBef>
              <a:spcAft>
                <a:spcPct val="0"/>
              </a:spcAft>
              <a:buNone/>
            </a:pPr>
            <a:r>
              <a:rPr lang="en-US" dirty="0">
                <a:latin typeface="Times New Roman" pitchFamily="18" charset="0"/>
                <a:cs typeface="Times New Roman" pitchFamily="18" charset="0"/>
              </a:rPr>
              <a:t>	Product with existing label claim expansion with the use of sprayers and Drones as spraying equipment.</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None/>
            </a:pPr>
            <a:r>
              <a:rPr lang="en-US" b="1" dirty="0">
                <a:latin typeface="Times New Roman" pitchFamily="18" charset="0"/>
                <a:cs typeface="Times New Roman" pitchFamily="18" charset="0"/>
              </a:rPr>
              <a:t>	Requirement:</a:t>
            </a:r>
          </a:p>
          <a:p>
            <a:pPr lvl="1" algn="just" eaLnBrk="0" fontAlgn="base" hangingPunct="0">
              <a:spcBef>
                <a:spcPct val="0"/>
              </a:spcBef>
              <a:spcAft>
                <a:spcPct val="0"/>
              </a:spcAft>
              <a:buFontTx/>
              <a:buChar char="-"/>
            </a:pPr>
            <a:r>
              <a:rPr lang="en-IN" sz="2000" dirty="0"/>
              <a:t>If critical Good Agriculture Practices (</a:t>
            </a:r>
            <a:r>
              <a:rPr lang="en-IN" sz="2000" dirty="0" err="1"/>
              <a:t>cGAP</a:t>
            </a:r>
            <a:r>
              <a:rPr lang="en-IN" sz="2000" dirty="0"/>
              <a:t>) e.g. AI dose/ ha, Pre harvest Interval (PHI) and number of applications is within a recommended range of conventional spray then; Data on </a:t>
            </a:r>
            <a:r>
              <a:rPr lang="en-IN" sz="2000" dirty="0" err="1"/>
              <a:t>phyto</a:t>
            </a:r>
            <a:r>
              <a:rPr lang="en-IN" sz="2000" dirty="0"/>
              <a:t>-toxicity on the approved crop for </a:t>
            </a:r>
            <a:r>
              <a:rPr lang="en-IN" sz="2000" b="1" dirty="0"/>
              <a:t>one season two different agro-climatic conditions,</a:t>
            </a:r>
            <a:r>
              <a:rPr lang="en-IN" sz="2000" dirty="0"/>
              <a:t> where the target crop is cultivated, to be generated as per protocol </a:t>
            </a:r>
          </a:p>
          <a:p>
            <a:pPr lvl="1" algn="just" eaLnBrk="0" fontAlgn="base" hangingPunct="0">
              <a:spcBef>
                <a:spcPct val="0"/>
              </a:spcBef>
              <a:spcAft>
                <a:spcPct val="0"/>
              </a:spcAft>
              <a:buFontTx/>
              <a:buChar char="-"/>
            </a:pPr>
            <a:endParaRPr lang="en-IN" sz="2000" dirty="0">
              <a:latin typeface="Times New Roman" pitchFamily="18" charset="0"/>
              <a:cs typeface="Times New Roman" pitchFamily="18" charset="0"/>
            </a:endParaRPr>
          </a:p>
          <a:p>
            <a:pPr algn="just" eaLnBrk="0" fontAlgn="base" hangingPunct="0">
              <a:spcBef>
                <a:spcPct val="0"/>
              </a:spcBef>
              <a:spcAft>
                <a:spcPct val="0"/>
              </a:spcAft>
              <a:buFont typeface="Wingdings" panose="05000000000000000000" pitchFamily="2" charset="2"/>
              <a:buChar char="Ø"/>
            </a:pPr>
            <a:r>
              <a:rPr lang="en-US" sz="2200" dirty="0">
                <a:latin typeface="Times New Roman" pitchFamily="18" charset="0"/>
                <a:cs typeface="Times New Roman" pitchFamily="18" charset="0"/>
              </a:rPr>
              <a:t>New product registration with use of sprayers and Drones as spraying equipment or New label claim with the use of Drone alone as spraying equipment</a:t>
            </a:r>
          </a:p>
          <a:p>
            <a:pPr algn="just" eaLnBrk="0" fontAlgn="base" hangingPunct="0">
              <a:spcBef>
                <a:spcPct val="0"/>
              </a:spcBef>
              <a:spcAft>
                <a:spcPct val="0"/>
              </a:spcAft>
              <a:buNone/>
            </a:pPr>
            <a:r>
              <a:rPr lang="en-US" b="1" dirty="0">
                <a:latin typeface="Times New Roman" pitchFamily="18" charset="0"/>
                <a:cs typeface="Times New Roman" pitchFamily="18" charset="0"/>
              </a:rPr>
              <a:t>	Requirement:</a:t>
            </a:r>
          </a:p>
          <a:p>
            <a:pPr lvl="1" algn="just" eaLnBrk="0" fontAlgn="base" hangingPunct="0">
              <a:spcBef>
                <a:spcPct val="0"/>
              </a:spcBef>
              <a:spcAft>
                <a:spcPct val="0"/>
              </a:spcAft>
              <a:buFontTx/>
              <a:buChar char="-"/>
            </a:pPr>
            <a:r>
              <a:rPr lang="en-US" sz="2000" dirty="0">
                <a:latin typeface="Times New Roman" pitchFamily="18" charset="0"/>
                <a:cs typeface="Times New Roman" pitchFamily="18" charset="0"/>
              </a:rPr>
              <a:t>Bio-efficacy data including </a:t>
            </a:r>
            <a:r>
              <a:rPr lang="en-US" sz="2000" dirty="0" err="1">
                <a:latin typeface="Times New Roman" pitchFamily="18" charset="0"/>
                <a:cs typeface="Times New Roman" pitchFamily="18" charset="0"/>
              </a:rPr>
              <a:t>phyto</a:t>
            </a:r>
            <a:r>
              <a:rPr lang="en-US" sz="2000" dirty="0">
                <a:latin typeface="Times New Roman" pitchFamily="18" charset="0"/>
                <a:cs typeface="Times New Roman" pitchFamily="18" charset="0"/>
              </a:rPr>
              <a:t>-toxicity on the desired/target crop-pest combination for </a:t>
            </a:r>
            <a:r>
              <a:rPr lang="en-US" sz="2000" b="1" dirty="0">
                <a:latin typeface="Times New Roman" pitchFamily="18" charset="0"/>
                <a:cs typeface="Times New Roman" pitchFamily="18" charset="0"/>
              </a:rPr>
              <a:t>two seasons in three different agro-climatic zones </a:t>
            </a:r>
            <a:r>
              <a:rPr lang="en-US" sz="2000" dirty="0">
                <a:latin typeface="Times New Roman" pitchFamily="18" charset="0"/>
                <a:cs typeface="Times New Roman" pitchFamily="18" charset="0"/>
              </a:rPr>
              <a:t>where the target crop is cultivated.</a:t>
            </a:r>
          </a:p>
          <a:p>
            <a:pPr lvl="1" algn="just" eaLnBrk="0" fontAlgn="base" hangingPunct="0">
              <a:spcBef>
                <a:spcPct val="0"/>
              </a:spcBef>
              <a:spcAft>
                <a:spcPct val="0"/>
              </a:spcAft>
              <a:buFontTx/>
              <a:buChar char="-"/>
            </a:pPr>
            <a:r>
              <a:rPr lang="en-US" sz="2000" dirty="0">
                <a:latin typeface="Times New Roman" pitchFamily="18" charset="0"/>
                <a:cs typeface="Times New Roman" pitchFamily="18" charset="0"/>
              </a:rPr>
              <a:t>Residue data for two seasons three different agro-climatic zones where the target crop is cultivated.</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72CF0-504F-426A-9FD5-6F38A73F73EE}"/>
              </a:ext>
            </a:extLst>
          </p:cNvPr>
          <p:cNvSpPr>
            <a:spLocks noGrp="1"/>
          </p:cNvSpPr>
          <p:nvPr>
            <p:ph type="title"/>
          </p:nvPr>
        </p:nvSpPr>
        <p:spPr>
          <a:xfrm>
            <a:off x="152400" y="286605"/>
            <a:ext cx="8763000" cy="1161196"/>
          </a:xfrm>
        </p:spPr>
        <p:txBody>
          <a:bodyPr>
            <a:normAutofit/>
          </a:bodyPr>
          <a:lstStyle/>
          <a:p>
            <a:pPr algn="just"/>
            <a:r>
              <a:rPr lang="en-IN" sz="3200" b="1" dirty="0"/>
              <a:t>Interim approval for application of already approved pesticide formulations through drones</a:t>
            </a:r>
          </a:p>
        </p:txBody>
      </p:sp>
      <p:sp>
        <p:nvSpPr>
          <p:cNvPr id="3" name="Content Placeholder 2">
            <a:extLst>
              <a:ext uri="{FF2B5EF4-FFF2-40B4-BE49-F238E27FC236}">
                <a16:creationId xmlns:a16="http://schemas.microsoft.com/office/drawing/2014/main" xmlns="" id="{B6AD71FE-6890-42F8-B7A3-7CEE81202F31}"/>
              </a:ext>
            </a:extLst>
          </p:cNvPr>
          <p:cNvSpPr>
            <a:spLocks noGrp="1"/>
          </p:cNvSpPr>
          <p:nvPr>
            <p:ph idx="1"/>
          </p:nvPr>
        </p:nvSpPr>
        <p:spPr>
          <a:xfrm>
            <a:off x="152400" y="1845734"/>
            <a:ext cx="8762999" cy="4023360"/>
          </a:xfrm>
        </p:spPr>
        <p:txBody>
          <a:bodyPr>
            <a:normAutofit fontScale="92500" lnSpcReduction="10000"/>
          </a:bodyPr>
          <a:lstStyle/>
          <a:p>
            <a:pPr algn="just">
              <a:buFont typeface="Wingdings" panose="05000000000000000000" pitchFamily="2" charset="2"/>
              <a:buChar char="Ø"/>
            </a:pPr>
            <a:r>
              <a:rPr lang="en-IN" dirty="0"/>
              <a:t>477 nos. formulations of Insecticides/Fungicides/PGRs provisionally approved for use through drones for a period of 02 years.</a:t>
            </a:r>
          </a:p>
          <a:p>
            <a:pPr algn="just">
              <a:buFont typeface="Wingdings" panose="05000000000000000000" pitchFamily="2" charset="2"/>
              <a:buChar char="Ø"/>
            </a:pPr>
            <a:r>
              <a:rPr lang="en-IN" dirty="0"/>
              <a:t>applicants/registrants who wish to use already registered products for spray using drones shall intimate to the Secretariat of </a:t>
            </a:r>
            <a:r>
              <a:rPr lang="en-IN" dirty="0" err="1"/>
              <a:t>ClB&amp;RC</a:t>
            </a:r>
            <a:r>
              <a:rPr lang="en-IN" dirty="0"/>
              <a:t> about the details of the products, dose and the crops for intended use along with action plan of data generation</a:t>
            </a:r>
          </a:p>
          <a:p>
            <a:pPr algn="just">
              <a:buFont typeface="Wingdings" panose="05000000000000000000" pitchFamily="2" charset="2"/>
              <a:buChar char="Ø"/>
            </a:pPr>
            <a:r>
              <a:rPr lang="en-IN" dirty="0"/>
              <a:t>For spray using drones beyond the two years interim period of approval, the registrants shall have to generate the requisite data during the interim period as per RC approved guidelines for application with drones and get it endorsed with the approval of the Registration Committee</a:t>
            </a:r>
          </a:p>
          <a:p>
            <a:pPr algn="just">
              <a:buFont typeface="Wingdings" panose="05000000000000000000" pitchFamily="2" charset="2"/>
              <a:buChar char="Ø"/>
            </a:pPr>
            <a:r>
              <a:rPr lang="en-IN" dirty="0"/>
              <a:t>The applicant, registrant, drone operator shall be solely liable to adhere to the requirements as prescribed in the "Standard Operating Procedure (SOP) for use of drone application with pesticides for crop protection” and to follow the guidelines and safety measures prescribed by the Central Insecticides Board and Registration Committee as envisaged under Rule 43 of the Insecticides Rules, '1971.</a:t>
            </a:r>
          </a:p>
        </p:txBody>
      </p:sp>
    </p:spTree>
    <p:extLst>
      <p:ext uri="{BB962C8B-B14F-4D97-AF65-F5344CB8AC3E}">
        <p14:creationId xmlns:p14="http://schemas.microsoft.com/office/powerpoint/2010/main" val="106957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98BF2-798E-4E1F-AEA8-91350216E28E}"/>
              </a:ext>
            </a:extLst>
          </p:cNvPr>
          <p:cNvSpPr>
            <a:spLocks noGrp="1"/>
          </p:cNvSpPr>
          <p:nvPr>
            <p:ph type="title"/>
          </p:nvPr>
        </p:nvSpPr>
        <p:spPr/>
        <p:txBody>
          <a:bodyPr/>
          <a:lstStyle/>
          <a:p>
            <a:pPr algn="just"/>
            <a:r>
              <a:rPr lang="en-IN" dirty="0"/>
              <a:t>Roadmap to cater training needs and capacity building</a:t>
            </a:r>
          </a:p>
        </p:txBody>
      </p:sp>
      <p:sp>
        <p:nvSpPr>
          <p:cNvPr id="3" name="Content Placeholder 2">
            <a:extLst>
              <a:ext uri="{FF2B5EF4-FFF2-40B4-BE49-F238E27FC236}">
                <a16:creationId xmlns:a16="http://schemas.microsoft.com/office/drawing/2014/main" xmlns="" id="{92764731-3857-42E0-81A5-C7FD28A94C00}"/>
              </a:ext>
            </a:extLst>
          </p:cNvPr>
          <p:cNvSpPr>
            <a:spLocks noGrp="1"/>
          </p:cNvSpPr>
          <p:nvPr>
            <p:ph idx="1"/>
          </p:nvPr>
        </p:nvSpPr>
        <p:spPr/>
        <p:txBody>
          <a:bodyPr/>
          <a:lstStyle/>
          <a:p>
            <a:pPr>
              <a:buFont typeface="Wingdings" panose="05000000000000000000" pitchFamily="2" charset="2"/>
              <a:buChar char="Ø"/>
            </a:pPr>
            <a:r>
              <a:rPr lang="en-IN" dirty="0"/>
              <a:t>NIPHM</a:t>
            </a:r>
          </a:p>
          <a:p>
            <a:pPr>
              <a:buFont typeface="Wingdings" panose="05000000000000000000" pitchFamily="2" charset="2"/>
              <a:buChar char="Ø"/>
            </a:pPr>
            <a:r>
              <a:rPr lang="en-IN" dirty="0"/>
              <a:t>CIPMCs</a:t>
            </a:r>
          </a:p>
          <a:p>
            <a:pPr>
              <a:buFont typeface="Wingdings" panose="05000000000000000000" pitchFamily="2" charset="2"/>
              <a:buChar char="Ø"/>
            </a:pPr>
            <a:r>
              <a:rPr lang="en-IN" dirty="0"/>
              <a:t>KVKs</a:t>
            </a:r>
          </a:p>
          <a:p>
            <a:pPr>
              <a:buFont typeface="Wingdings" panose="05000000000000000000" pitchFamily="2" charset="2"/>
              <a:buChar char="Ø"/>
            </a:pPr>
            <a:r>
              <a:rPr lang="en-IN" dirty="0"/>
              <a:t>SAUs</a:t>
            </a:r>
          </a:p>
          <a:p>
            <a:pPr>
              <a:buFont typeface="Wingdings" panose="05000000000000000000" pitchFamily="2" charset="2"/>
              <a:buChar char="Ø"/>
            </a:pPr>
            <a:r>
              <a:rPr lang="en-IN" dirty="0"/>
              <a:t>Department of Agriculture/ Horticulture</a:t>
            </a:r>
          </a:p>
          <a:p>
            <a:pPr>
              <a:buFont typeface="Wingdings" panose="05000000000000000000" pitchFamily="2" charset="2"/>
              <a:buChar char="Ø"/>
            </a:pPr>
            <a:r>
              <a:rPr lang="en-IN" dirty="0"/>
              <a:t>Drone Associations/ Drone operators</a:t>
            </a:r>
          </a:p>
          <a:p>
            <a:pPr>
              <a:buFont typeface="Wingdings" panose="05000000000000000000" pitchFamily="2" charset="2"/>
              <a:buChar char="Ø"/>
            </a:pPr>
            <a:r>
              <a:rPr lang="en-IN" dirty="0"/>
              <a:t>Pesticide Industry</a:t>
            </a: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283281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 u.jpg"/>
          <p:cNvPicPr>
            <a:picLocks noGrp="1" noChangeAspect="1"/>
          </p:cNvPicPr>
          <p:nvPr>
            <p:ph idx="1"/>
          </p:nvPr>
        </p:nvPicPr>
        <p:blipFill>
          <a:blip r:embed="rId2" cstate="print"/>
          <a:srcRect l="4608" t="5764" r="2447" b="10657"/>
          <a:stretch>
            <a:fillRect/>
          </a:stretch>
        </p:blipFill>
        <p:spPr>
          <a:xfrm>
            <a:off x="-1" y="0"/>
            <a:ext cx="9151883"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1"/>
          </a:xfr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a:noAutofit/>
          </a:bodyPr>
          <a:lstStyle/>
          <a:p>
            <a:pPr lvl="0" algn="ctr"/>
            <a:r>
              <a:rPr lang="en-US" sz="2800" b="1" dirty="0">
                <a:solidFill>
                  <a:schemeClr val="tx1"/>
                </a:solidFill>
                <a:latin typeface="Times New Roman" pitchFamily="18" charset="0"/>
                <a:ea typeface="Calibri" pitchFamily="34" charset="0"/>
                <a:cs typeface="Times New Roman" pitchFamily="18" charset="0"/>
              </a:rPr>
              <a:t>STATUTORY COMPLIANCES</a:t>
            </a:r>
            <a:endParaRPr lang="en-US" sz="2800" b="1" dirty="0">
              <a:solidFill>
                <a:schemeClr val="tx1"/>
              </a:solidFill>
            </a:endParaRPr>
          </a:p>
        </p:txBody>
      </p:sp>
      <p:sp>
        <p:nvSpPr>
          <p:cNvPr id="4" name="Rectangle 2"/>
          <p:cNvSpPr>
            <a:spLocks noGrp="1" noChangeArrowheads="1"/>
          </p:cNvSpPr>
          <p:nvPr>
            <p:ph idx="1"/>
          </p:nvPr>
        </p:nvSpPr>
        <p:spPr bwMode="auto">
          <a:xfrm>
            <a:off x="381000" y="2019300"/>
            <a:ext cx="82296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400" b="1" u="sng"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u="sng"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sng"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b="1" u="sng"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201386" y="2096325"/>
            <a:ext cx="8763000" cy="34778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AutoNum type="alphaLcPeriod"/>
            </a:pPr>
            <a:r>
              <a:rPr lang="en-US" sz="2000" dirty="0">
                <a:latin typeface="Times New Roman" pitchFamily="18" charset="0"/>
                <a:cs typeface="Times New Roman" pitchFamily="18" charset="0"/>
              </a:rPr>
              <a:t>Marking of the area shall be the responsibility of the operators </a:t>
            </a:r>
          </a:p>
          <a:p>
            <a:pPr marL="342900" indent="-342900" algn="just">
              <a:buAutoNum type="alphaLcPeriod"/>
            </a:pPr>
            <a:r>
              <a:rPr lang="en-US" sz="2000" dirty="0">
                <a:latin typeface="Times New Roman" pitchFamily="18" charset="0"/>
                <a:cs typeface="Times New Roman" pitchFamily="18" charset="0"/>
              </a:rPr>
              <a:t>The operators shall use only approved insecticides and their formulations at approved concentration and height; </a:t>
            </a:r>
          </a:p>
          <a:p>
            <a:pPr marL="342900" indent="-342900" algn="just">
              <a:buAutoNum type="alphaLcPeriod"/>
            </a:pPr>
            <a:r>
              <a:rPr lang="en-US" sz="2000" dirty="0">
                <a:latin typeface="Times New Roman" pitchFamily="18" charset="0"/>
                <a:cs typeface="Times New Roman" pitchFamily="18" charset="0"/>
              </a:rPr>
              <a:t>Washing decontamination and first-aid facilities shall be provided by the operators</a:t>
            </a:r>
          </a:p>
          <a:p>
            <a:pPr marL="342900" indent="-342900" algn="just">
              <a:buAutoNum type="alphaLcPeriod"/>
            </a:pPr>
            <a:r>
              <a:rPr lang="en-US" sz="2000" dirty="0">
                <a:latin typeface="Times New Roman" pitchFamily="18" charset="0"/>
                <a:cs typeface="Times New Roman" pitchFamily="18" charset="0"/>
              </a:rPr>
              <a:t>All aerial operations shall be notified to the public not less than twenty-four hours in advance through competent authorities.</a:t>
            </a:r>
          </a:p>
          <a:p>
            <a:pPr marL="342900" indent="-342900" algn="just">
              <a:buAutoNum type="alphaLcPeriod"/>
            </a:pPr>
            <a:r>
              <a:rPr lang="en-US" sz="2000" dirty="0">
                <a:latin typeface="Times New Roman" pitchFamily="18" charset="0"/>
                <a:cs typeface="Times New Roman" pitchFamily="18" charset="0"/>
              </a:rPr>
              <a:t>Animals and persons not connected with the operations shall be prevented from entering such areas for a specific period</a:t>
            </a:r>
          </a:p>
          <a:p>
            <a:pPr marL="342900" indent="-342900" algn="just">
              <a:buAutoNum type="alphaLcPeriod"/>
            </a:pPr>
            <a:r>
              <a:rPr lang="en-US" sz="2000" dirty="0">
                <a:latin typeface="Times New Roman" pitchFamily="18" charset="0"/>
                <a:cs typeface="Times New Roman" pitchFamily="18" charset="0"/>
              </a:rPr>
              <a:t>The pilots shall undergo specialization training including clinical effects of the insecticides. </a:t>
            </a:r>
          </a:p>
        </p:txBody>
      </p:sp>
      <p:sp>
        <p:nvSpPr>
          <p:cNvPr id="6" name="Rectangle 5"/>
          <p:cNvSpPr/>
          <p:nvPr/>
        </p:nvSpPr>
        <p:spPr>
          <a:xfrm>
            <a:off x="0" y="762000"/>
            <a:ext cx="9144000" cy="13234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dirty="0">
                <a:latin typeface="Times New Roman" pitchFamily="18" charset="0"/>
                <a:cs typeface="Times New Roman" pitchFamily="18" charset="0"/>
              </a:rPr>
              <a:t>As per provision </a:t>
            </a:r>
            <a:r>
              <a:rPr lang="en-US" sz="2000" dirty="0" smtClean="0">
                <a:latin typeface="Times New Roman" pitchFamily="18" charset="0"/>
                <a:cs typeface="Times New Roman" pitchFamily="18" charset="0"/>
              </a:rPr>
              <a:t>envisaged under the </a:t>
            </a:r>
            <a:r>
              <a:rPr lang="en-US" sz="2000" b="1" dirty="0">
                <a:latin typeface="Times New Roman" pitchFamily="18" charset="0"/>
                <a:cs typeface="Times New Roman" pitchFamily="18" charset="0"/>
              </a:rPr>
              <a:t>Insecticide Rules 1971, Chapter VIII Rule 43 on Aerial Spraying Operations</a:t>
            </a:r>
            <a:r>
              <a:rPr lang="en-US" sz="2000" dirty="0">
                <a:latin typeface="Times New Roman" pitchFamily="18" charset="0"/>
                <a:cs typeface="Times New Roman" pitchFamily="18" charset="0"/>
              </a:rPr>
              <a:t>, the aerial application of Insecticide (pesticides) shall be applicable for pesticide application through drones subject to the following provisions: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676400"/>
          </a:xfrm>
          <a:solidFill>
            <a:schemeClr val="bg1"/>
          </a:solidFill>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Standard Operating Procedure (SOP) on use of drone for crop protection covers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6200" y="1447800"/>
            <a:ext cx="9067800" cy="4953000"/>
          </a:xfrm>
          <a:solidFill>
            <a:schemeClr val="bg1"/>
          </a:solidFill>
        </p:spPr>
        <p:txBody>
          <a:bodyPr>
            <a:normAutofit/>
          </a:bodyPr>
          <a:lstStyle/>
          <a:p>
            <a:r>
              <a:rPr lang="en-US" sz="2000" dirty="0">
                <a:latin typeface="Times New Roman" pitchFamily="18" charset="0"/>
                <a:cs typeface="Times New Roman" pitchFamily="18" charset="0"/>
              </a:rPr>
              <a:t>   - </a:t>
            </a:r>
            <a:r>
              <a:rPr lang="en-US" dirty="0">
                <a:latin typeface="Times New Roman" pitchFamily="18" charset="0"/>
                <a:cs typeface="Times New Roman" pitchFamily="18" charset="0"/>
              </a:rPr>
              <a:t>Statutory provisions explained (Point No  2 of SOP)</a:t>
            </a:r>
          </a:p>
          <a:p>
            <a:pPr>
              <a:buNone/>
              <a:tabLst>
                <a:tab pos="268288" algn="l"/>
              </a:tabLst>
            </a:pPr>
            <a:r>
              <a:rPr lang="en-US" dirty="0">
                <a:latin typeface="Times New Roman" pitchFamily="18" charset="0"/>
                <a:cs typeface="Times New Roman" pitchFamily="18" charset="0"/>
              </a:rPr>
              <a:t>	   - Detail precautions for drone-based pesticides application (Point no 4 of SOP)</a:t>
            </a:r>
          </a:p>
          <a:p>
            <a:pPr lvl="3">
              <a:buFont typeface="Wingdings" panose="05000000000000000000" pitchFamily="2" charset="2"/>
              <a:buChar char="§"/>
              <a:tabLst>
                <a:tab pos="268288" algn="l"/>
              </a:tabLst>
            </a:pPr>
            <a:r>
              <a:rPr lang="en-US" sz="2000" dirty="0">
                <a:latin typeface="Times New Roman" pitchFamily="18" charset="0"/>
                <a:cs typeface="Times New Roman" pitchFamily="18" charset="0"/>
              </a:rPr>
              <a:t>       pre-application requirements</a:t>
            </a:r>
          </a:p>
          <a:p>
            <a:pPr lvl="3">
              <a:buFont typeface="Wingdings" panose="05000000000000000000" pitchFamily="2" charset="2"/>
              <a:buChar char="§"/>
              <a:tabLst>
                <a:tab pos="268288" algn="l"/>
              </a:tabLst>
            </a:pPr>
            <a:r>
              <a:rPr lang="en-US" sz="2000" dirty="0">
                <a:latin typeface="Times New Roman" pitchFamily="18" charset="0"/>
                <a:cs typeface="Times New Roman" pitchFamily="18" charset="0"/>
              </a:rPr>
              <a:t>       requirements while undertaking pesticide application </a:t>
            </a:r>
          </a:p>
          <a:p>
            <a:pPr lvl="3">
              <a:buFont typeface="Wingdings" panose="05000000000000000000" pitchFamily="2" charset="2"/>
              <a:buChar char="§"/>
              <a:tabLst>
                <a:tab pos="268288" algn="l"/>
              </a:tabLst>
            </a:pPr>
            <a:r>
              <a:rPr lang="en-US" sz="2000" dirty="0">
                <a:latin typeface="Times New Roman" pitchFamily="18" charset="0"/>
                <a:cs typeface="Times New Roman" pitchFamily="18" charset="0"/>
              </a:rPr>
              <a:t>       post-application requirements</a:t>
            </a:r>
          </a:p>
          <a:p>
            <a:pPr lvl="3">
              <a:buFont typeface="Wingdings" panose="05000000000000000000" pitchFamily="2" charset="2"/>
              <a:buChar char="§"/>
              <a:tabLst>
                <a:tab pos="268288" algn="l"/>
              </a:tabLst>
            </a:pPr>
            <a:endParaRPr lang="en-US" sz="2000" dirty="0">
              <a:latin typeface="Times New Roman" pitchFamily="18" charset="0"/>
              <a:cs typeface="Times New Roman" pitchFamily="18" charset="0"/>
            </a:endParaRPr>
          </a:p>
          <a:p>
            <a:pPr marL="566738" lvl="3" indent="-298450">
              <a:buNone/>
              <a:tabLst>
                <a:tab pos="268288" algn="l"/>
              </a:tabLst>
            </a:pPr>
            <a:r>
              <a:rPr lang="en-US" sz="2000" dirty="0">
                <a:latin typeface="Times New Roman" pitchFamily="18" charset="0"/>
                <a:cs typeface="Times New Roman" pitchFamily="18" charset="0"/>
              </a:rPr>
              <a:t> - Critical parameters (Point No 5.2 of SOP)</a:t>
            </a:r>
          </a:p>
          <a:p>
            <a:pPr marL="566738" lvl="3" indent="-298450">
              <a:buNone/>
              <a:tabLst>
                <a:tab pos="268288" algn="l"/>
              </a:tabLst>
            </a:pPr>
            <a:r>
              <a:rPr lang="en-US" sz="2000" dirty="0">
                <a:latin typeface="Times New Roman" pitchFamily="18" charset="0"/>
                <a:cs typeface="Times New Roman" pitchFamily="18" charset="0"/>
              </a:rPr>
              <a:t> - Environment limitations of drone use (Point No 5.3 of SOP)</a:t>
            </a:r>
          </a:p>
          <a:p>
            <a:pPr marL="566738" lvl="3" indent="-298450">
              <a:buNone/>
              <a:tabLst>
                <a:tab pos="268288" algn="l"/>
              </a:tabLst>
            </a:pPr>
            <a:r>
              <a:rPr lang="en-US" sz="2000" dirty="0">
                <a:latin typeface="Times New Roman" pitchFamily="18" charset="0"/>
                <a:cs typeface="Times New Roman" pitchFamily="18" charset="0"/>
              </a:rPr>
              <a:t> - Pilot Training (Point No 5.4 of SOP)</a:t>
            </a:r>
          </a:p>
          <a:p>
            <a:pPr marL="566738" lvl="3" indent="-298450">
              <a:buNone/>
              <a:tabLst>
                <a:tab pos="268288" algn="l"/>
              </a:tabLst>
            </a:pPr>
            <a:r>
              <a:rPr lang="en-US" sz="2000" dirty="0">
                <a:latin typeface="Times New Roman" pitchFamily="18" charset="0"/>
                <a:cs typeface="Times New Roman" pitchFamily="18" charset="0"/>
              </a:rPr>
              <a:t> - Drift Management (Point No 5.5 of SOP)</a:t>
            </a:r>
          </a:p>
          <a:p>
            <a:pPr marL="566738" lvl="3" indent="-298450">
              <a:buNone/>
              <a:tabLst>
                <a:tab pos="268288" algn="l"/>
              </a:tabLst>
            </a:pPr>
            <a:r>
              <a:rPr lang="en-US" sz="2000" dirty="0">
                <a:latin typeface="Times New Roman" pitchFamily="18" charset="0"/>
                <a:cs typeface="Times New Roman" pitchFamily="18" charset="0"/>
              </a:rPr>
              <a:t> - Safeguarding the non-targets (Point No 5.6 of SOP)</a:t>
            </a:r>
          </a:p>
          <a:p>
            <a:pPr marL="566738" lvl="3" indent="-298450">
              <a:buNone/>
              <a:tabLst>
                <a:tab pos="268288" algn="l"/>
              </a:tabLst>
            </a:pPr>
            <a:r>
              <a:rPr lang="en-US" sz="2000" dirty="0">
                <a:latin typeface="Times New Roman" pitchFamily="18" charset="0"/>
                <a:cs typeface="Times New Roman" pitchFamily="18" charset="0"/>
              </a:rPr>
              <a:t> - Registration requirements of pesticide for drone application (Point No 6 of SOP)</a:t>
            </a:r>
          </a:p>
          <a:p>
            <a:pPr marL="566738" lvl="3" indent="-298450">
              <a:buNone/>
              <a:tabLst>
                <a:tab pos="268288" algn="l"/>
              </a:tabLst>
            </a:pPr>
            <a:r>
              <a:rPr lang="en-US" sz="2000" dirty="0">
                <a:latin typeface="Times New Roman" pitchFamily="18" charset="0"/>
                <a:cs typeface="Times New Roman" pitchFamily="18" charset="0"/>
              </a:rPr>
              <a:t> - Spray Monitoring form and data submission (Point No 7 of SOP)</a:t>
            </a:r>
          </a:p>
          <a:p>
            <a:endParaRPr lang="en-US"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1430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sz="4000" dirty="0">
                <a:latin typeface="Times New Roman" pitchFamily="18" charset="0"/>
                <a:cs typeface="Times New Roman" pitchFamily="18" charset="0"/>
              </a:rPr>
              <a:t>Requirements while using Drone</a:t>
            </a:r>
          </a:p>
        </p:txBody>
      </p:sp>
      <p:sp>
        <p:nvSpPr>
          <p:cNvPr id="3" name="Content Placeholder 2"/>
          <p:cNvSpPr>
            <a:spLocks noGrp="1"/>
          </p:cNvSpPr>
          <p:nvPr>
            <p:ph idx="1"/>
          </p:nvPr>
        </p:nvSpPr>
        <p:spPr>
          <a:xfrm>
            <a:off x="457200" y="1447800"/>
            <a:ext cx="8229600" cy="4602163"/>
          </a:xfrm>
        </p:spPr>
        <p:txBody>
          <a:bodyPr>
            <a:noAutofit/>
          </a:bodyPr>
          <a:lstStyle/>
          <a:p>
            <a:pPr>
              <a:buNone/>
            </a:pPr>
            <a:r>
              <a:rPr lang="en-US" sz="1800" b="1" dirty="0">
                <a:latin typeface="Times New Roman" pitchFamily="18" charset="0"/>
                <a:cs typeface="Times New Roman" pitchFamily="18" charset="0"/>
              </a:rPr>
              <a:t>Pre-application:</a:t>
            </a:r>
          </a:p>
          <a:p>
            <a:r>
              <a:rPr lang="en-US" sz="1800" dirty="0">
                <a:latin typeface="Times New Roman" pitchFamily="18" charset="0"/>
                <a:cs typeface="Times New Roman" pitchFamily="18" charset="0"/>
              </a:rPr>
              <a:t>Confirm not to fly in the drone-forbidden area (airport or electronic station). No prior permission is required for operating an unmanned aircraft system in a green zone.</a:t>
            </a:r>
          </a:p>
          <a:p>
            <a:r>
              <a:rPr lang="en-US" sz="1800" dirty="0">
                <a:latin typeface="Times New Roman" pitchFamily="18" charset="0"/>
                <a:cs typeface="Times New Roman" pitchFamily="18" charset="0"/>
              </a:rPr>
              <a:t>Ensure your Drone is Digital Sky Compliant with ,  “No Permission – No Takeoff” hardware and firmware</a:t>
            </a:r>
          </a:p>
          <a:p>
            <a:r>
              <a:rPr lang="en-US" sz="1800" dirty="0">
                <a:latin typeface="Times New Roman" pitchFamily="18" charset="0"/>
                <a:cs typeface="Times New Roman" pitchFamily="18" charset="0"/>
              </a:rPr>
              <a:t>Obtain Unique Identification Number (UIN) from DGCA for operating in controlled airspace and affix it on your drone.</a:t>
            </a:r>
          </a:p>
          <a:p>
            <a:r>
              <a:rPr lang="en-US" sz="1800" dirty="0">
                <a:latin typeface="Times New Roman" pitchFamily="18" charset="0"/>
                <a:cs typeface="Times New Roman" pitchFamily="18" charset="0"/>
              </a:rPr>
              <a:t>Obtain Unmanned Aircraft Operator Permit (UAOP), if applicable from DGCA</a:t>
            </a:r>
          </a:p>
          <a:p>
            <a:r>
              <a:rPr lang="en-US" sz="1800" dirty="0">
                <a:latin typeface="Times New Roman" pitchFamily="18" charset="0"/>
                <a:cs typeface="Times New Roman" pitchFamily="18" charset="0"/>
              </a:rPr>
              <a:t>Keep an eye on interference: Interference can be from mobile devices or blockage of signals, do watch out when flying your drone.</a:t>
            </a:r>
          </a:p>
          <a:p>
            <a:r>
              <a:rPr lang="en-US" sz="1800" dirty="0">
                <a:latin typeface="Times New Roman" pitchFamily="18" charset="0"/>
                <a:cs typeface="Times New Roman" pitchFamily="18" charset="0"/>
              </a:rPr>
              <a:t>Ensure the operators are trained on both drone operation and safe use pesticide.</a:t>
            </a:r>
          </a:p>
          <a:p>
            <a:r>
              <a:rPr lang="en-US" sz="1800" dirty="0">
                <a:latin typeface="Times New Roman" pitchFamily="18" charset="0"/>
                <a:cs typeface="Times New Roman" pitchFamily="18" charset="0"/>
              </a:rPr>
              <a:t>No alcoholic drinks should be consumed within 8 hours preceding operation.</a:t>
            </a:r>
          </a:p>
          <a:p>
            <a:r>
              <a:rPr lang="en-US" sz="1800" dirty="0">
                <a:latin typeface="Times New Roman" pitchFamily="18" charset="0"/>
                <a:cs typeface="Times New Roman" pitchFamily="18" charset="0"/>
              </a:rPr>
              <a:t>Calibrate drone spray system to ensure nozzle output and accurate application of labeled rates.</a:t>
            </a:r>
          </a:p>
          <a:p>
            <a:pPr>
              <a:buNone/>
            </a:pP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r>
              <a:rPr lang="en-US" sz="1800" dirty="0">
                <a:latin typeface="Times New Roman" pitchFamily="18" charset="0"/>
                <a:cs typeface="Times New Roman" pitchFamily="18" charset="0"/>
              </a:rPr>
              <a:t>Set up the least buffer zone (as specified by DGCA/ CIB&amp;RC) between drone treatment and the non-target crop.</a:t>
            </a:r>
          </a:p>
          <a:p>
            <a:r>
              <a:rPr lang="en-US" sz="1800" dirty="0">
                <a:latin typeface="Times New Roman" pitchFamily="18" charset="0"/>
                <a:cs typeface="Times New Roman" pitchFamily="18" charset="0"/>
              </a:rPr>
              <a:t>Confirm presence of water sources - Do not spray pesticides near water sources (less than 100 m from target area) to avoid polluting water sources.</a:t>
            </a:r>
          </a:p>
          <a:p>
            <a:r>
              <a:rPr lang="en-US" sz="1800" dirty="0">
                <a:latin typeface="Times New Roman" pitchFamily="18" charset="0"/>
                <a:cs typeface="Times New Roman" pitchFamily="18" charset="0"/>
              </a:rPr>
              <a:t>Do log your flights and intimate concerned authorities (like DGCA, local police etc.)of any incidents/ accidents .</a:t>
            </a:r>
          </a:p>
          <a:p>
            <a:r>
              <a:rPr lang="en-US" sz="1800" dirty="0">
                <a:latin typeface="Times New Roman" pitchFamily="18" charset="0"/>
                <a:cs typeface="Times New Roman" pitchFamily="18" charset="0"/>
              </a:rPr>
              <a:t>Don't fly drone over groups of people, public events, or stadiums full of people without permission.</a:t>
            </a:r>
          </a:p>
          <a:p>
            <a:r>
              <a:rPr lang="en-US" sz="1800" dirty="0">
                <a:latin typeface="Times New Roman" pitchFamily="18" charset="0"/>
                <a:cs typeface="Times New Roman" pitchFamily="18" charset="0"/>
              </a:rPr>
              <a:t>Don't fly drone over government facilities/military bases or over/ near any no-drone zones. </a:t>
            </a:r>
          </a:p>
          <a:p>
            <a:r>
              <a:rPr lang="en-US" sz="1800" dirty="0">
                <a:latin typeface="Times New Roman" pitchFamily="18" charset="0"/>
                <a:cs typeface="Times New Roman" pitchFamily="18" charset="0"/>
              </a:rPr>
              <a:t>Don't fly drone over private property unless permission is given. </a:t>
            </a:r>
          </a:p>
          <a:p>
            <a:r>
              <a:rPr lang="en-US" sz="1800" dirty="0">
                <a:latin typeface="Times New Roman" pitchFamily="18" charset="0"/>
                <a:cs typeface="Times New Roman" pitchFamily="18" charset="0"/>
              </a:rPr>
              <a:t>Don't fly drone in controlled airspace near airports without filing flight plan or AAI/ADC permission (at least 24 hours before actual operation). </a:t>
            </a:r>
          </a:p>
          <a:p>
            <a:r>
              <a:rPr lang="en-US" sz="1800" dirty="0">
                <a:latin typeface="Times New Roman" pitchFamily="18" charset="0"/>
                <a:cs typeface="Times New Roman" pitchFamily="18" charset="0"/>
              </a:rPr>
              <a:t>Don't fly drone from a moving vehicle, ship or aircraft. </a:t>
            </a:r>
          </a:p>
          <a:p>
            <a:r>
              <a:rPr lang="en-US" sz="1800" dirty="0">
                <a:latin typeface="Times New Roman" pitchFamily="18" charset="0"/>
                <a:cs typeface="Times New Roman" pitchFamily="18" charset="0"/>
              </a:rPr>
              <a:t>Don't fly the Drone in contraventions to the Unmanned Aircraft System Rules (UAS), 2021 rules as published by Ministry of Civil Aviation vide G.S.R. 589(E) dated 25thAugust, 2021and as amended from time to time.</a:t>
            </a:r>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201168" lvl="1" indent="0">
              <a:buNone/>
            </a:pPr>
            <a:r>
              <a:rPr lang="en-IN" sz="3200" b="1" dirty="0"/>
              <a:t>During Application:</a:t>
            </a:r>
            <a:endParaRPr lang="en-US" sz="3200" b="1" dirty="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Read labels carefully to understand safety guidance</a:t>
            </a:r>
          </a:p>
          <a:p>
            <a:pPr lvl="1"/>
            <a:r>
              <a:rPr lang="en-US" sz="2000" dirty="0">
                <a:latin typeface="Times New Roman" pitchFamily="18" charset="0"/>
                <a:cs typeface="Times New Roman" pitchFamily="18" charset="0"/>
              </a:rPr>
              <a:t>Wear Personal Protect Equipment (PPE). </a:t>
            </a:r>
          </a:p>
          <a:p>
            <a:pPr lvl="1"/>
            <a:r>
              <a:rPr lang="en-US" sz="2000" dirty="0">
                <a:latin typeface="Times New Roman" pitchFamily="18" charset="0"/>
                <a:cs typeface="Times New Roman" pitchFamily="18" charset="0"/>
              </a:rPr>
              <a:t>Do not eat, drink or smoke while spraying</a:t>
            </a:r>
          </a:p>
          <a:p>
            <a:pPr lvl="1"/>
            <a:r>
              <a:rPr lang="en-US" sz="2000" dirty="0">
                <a:latin typeface="Times New Roman" pitchFamily="18" charset="0"/>
                <a:cs typeface="Times New Roman" pitchFamily="18" charset="0"/>
              </a:rPr>
              <a:t>Confirm the flying route was reasonable to minimize turn around.</a:t>
            </a:r>
          </a:p>
          <a:p>
            <a:pPr lvl="1"/>
            <a:r>
              <a:rPr lang="en-US" sz="2000" dirty="0">
                <a:latin typeface="Times New Roman" pitchFamily="18" charset="0"/>
                <a:cs typeface="Times New Roman" pitchFamily="18" charset="0"/>
              </a:rPr>
              <a:t>Spray with pure water first to test operation for at least 5 minutes wherever feasible and required.</a:t>
            </a:r>
          </a:p>
          <a:p>
            <a:pPr lvl="1"/>
            <a:r>
              <a:rPr lang="en-US" sz="2000" dirty="0">
                <a:latin typeface="Times New Roman" pitchFamily="18" charset="0"/>
                <a:cs typeface="Times New Roman" pitchFamily="18" charset="0"/>
              </a:rPr>
              <a:t>Ensure two-step dilutions to fully dissolve the pesticide</a:t>
            </a:r>
          </a:p>
          <a:p>
            <a:pPr lvl="1"/>
            <a:r>
              <a:rPr lang="en-US" sz="2000" dirty="0">
                <a:latin typeface="Times New Roman" pitchFamily="18" charset="0"/>
                <a:cs typeface="Times New Roman" pitchFamily="18" charset="0"/>
              </a:rPr>
              <a:t>Adopt proper pressure for optimized droplet spectrum (&gt;100μm). </a:t>
            </a:r>
          </a:p>
          <a:p>
            <a:pPr lvl="1"/>
            <a:r>
              <a:rPr lang="en-US" sz="2000" dirty="0">
                <a:latin typeface="Times New Roman" pitchFamily="18" charset="0"/>
                <a:cs typeface="Times New Roman" pitchFamily="18" charset="0"/>
              </a:rPr>
              <a:t>Check weather conditions for: </a:t>
            </a:r>
          </a:p>
          <a:p>
            <a:pPr marL="384048" lvl="2" indent="0">
              <a:buNone/>
            </a:pPr>
            <a:r>
              <a:rPr lang="en-US" sz="2000" dirty="0">
                <a:latin typeface="Times New Roman" pitchFamily="18" charset="0"/>
                <a:cs typeface="Times New Roman" pitchFamily="18" charset="0"/>
              </a:rPr>
              <a:t>   a. Appropriate Wind speed, </a:t>
            </a:r>
          </a:p>
          <a:p>
            <a:pPr marL="384048" lvl="2" indent="0">
              <a:buNone/>
            </a:pPr>
            <a:r>
              <a:rPr lang="en-US" sz="2000" dirty="0">
                <a:latin typeface="Times New Roman" pitchFamily="18" charset="0"/>
                <a:cs typeface="Times New Roman" pitchFamily="18" charset="0"/>
              </a:rPr>
              <a:t>   b. Appropriate Temperature, </a:t>
            </a:r>
          </a:p>
          <a:p>
            <a:pPr marL="384048" lvl="2" indent="0">
              <a:buNone/>
            </a:pPr>
            <a:r>
              <a:rPr lang="en-US" sz="2000" dirty="0">
                <a:latin typeface="Times New Roman" pitchFamily="18" charset="0"/>
                <a:cs typeface="Times New Roman" pitchFamily="18" charset="0"/>
              </a:rPr>
              <a:t>   c. Appropriate Humidity</a:t>
            </a:r>
          </a:p>
          <a:p>
            <a:pPr marL="444500" lvl="1" indent="-152400"/>
            <a:r>
              <a:rPr lang="en-US" sz="2000" dirty="0">
                <a:latin typeface="Times New Roman" pitchFamily="18" charset="0"/>
                <a:cs typeface="Times New Roman" pitchFamily="18" charset="0"/>
              </a:rPr>
              <a:t>Ensure appropriate flying height above target crop.</a:t>
            </a:r>
          </a:p>
          <a:p>
            <a:pPr marL="444500" lvl="1" indent="-152400"/>
            <a:r>
              <a:rPr lang="en-US" sz="2000" dirty="0">
                <a:latin typeface="Times New Roman" pitchFamily="18" charset="0"/>
                <a:cs typeface="Times New Roman" pitchFamily="18" charset="0"/>
              </a:rPr>
              <a:t>Ensure appropriate water volume.</a:t>
            </a:r>
          </a:p>
          <a:p>
            <a:endParaRPr 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Autofit/>
          </a:bodyPr>
          <a:lstStyle/>
          <a:p>
            <a:pPr marL="806958" lvl="1" indent="-514350"/>
            <a:r>
              <a:rPr lang="en-US" sz="2000" dirty="0">
                <a:latin typeface="Times New Roman" pitchFamily="18" charset="0"/>
                <a:cs typeface="Times New Roman" pitchFamily="18" charset="0"/>
              </a:rPr>
              <a:t>Ensure appropriate flying speed.</a:t>
            </a:r>
          </a:p>
          <a:p>
            <a:pPr marL="806958" lvl="1" indent="-514350"/>
            <a:r>
              <a:rPr lang="en-US" sz="2000" dirty="0">
                <a:latin typeface="Times New Roman" pitchFamily="18" charset="0"/>
                <a:cs typeface="Times New Roman" pitchFamily="18" charset="0"/>
              </a:rPr>
              <a:t>Avoid walking through treated areas.</a:t>
            </a:r>
          </a:p>
          <a:p>
            <a:pPr marL="806958" lvl="1" indent="-514350"/>
            <a:r>
              <a:rPr lang="en-US" sz="2000" dirty="0">
                <a:latin typeface="Times New Roman" pitchFamily="18" charset="0"/>
                <a:cs typeface="Times New Roman" pitchFamily="18" charset="0"/>
              </a:rPr>
              <a:t>Do not spray during the active bee foraging period. Avoid spray drift to flowering crops</a:t>
            </a:r>
          </a:p>
          <a:p>
            <a:pPr marL="806958" lvl="1" indent="-514350"/>
            <a:r>
              <a:rPr lang="en-US" sz="2000" dirty="0">
                <a:latin typeface="Times New Roman" pitchFamily="18" charset="0"/>
                <a:cs typeface="Times New Roman" pitchFamily="18" charset="0"/>
              </a:rPr>
              <a:t>When spraying pesticides that are toxic to non-target organisms viz; fish, birds and silkworm, strictly abide by the product label requirements and take effective measures to avoid risks.</a:t>
            </a:r>
          </a:p>
          <a:p>
            <a:pPr marL="806958" lvl="1" indent="-514350"/>
            <a:r>
              <a:rPr lang="en-US" sz="2000" dirty="0">
                <a:latin typeface="Times New Roman" pitchFamily="18" charset="0"/>
                <a:cs typeface="Times New Roman" pitchFamily="18" charset="0"/>
              </a:rPr>
              <a:t>Avoid drift to ensure safety for humans, animals and the environment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sz="2000" b="1" dirty="0">
                <a:latin typeface="Times New Roman" pitchFamily="18" charset="0"/>
                <a:cs typeface="Times New Roman" pitchFamily="18" charset="0"/>
              </a:rPr>
              <a:t>Post Treatment:</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Timely evacuation and transfer to fresh air.</a:t>
            </a:r>
          </a:p>
          <a:p>
            <a:r>
              <a:rPr lang="en-US" sz="2000" dirty="0">
                <a:latin typeface="Times New Roman" pitchFamily="18" charset="0"/>
                <a:cs typeface="Times New Roman" pitchFamily="18" charset="0"/>
              </a:rPr>
              <a:t>Never burn or bury hazardous waste.</a:t>
            </a:r>
          </a:p>
          <a:p>
            <a:r>
              <a:rPr lang="en-US" sz="2000" dirty="0">
                <a:latin typeface="Times New Roman" pitchFamily="18" charset="0"/>
                <a:cs typeface="Times New Roman" pitchFamily="18" charset="0"/>
              </a:rPr>
              <a:t>Never leave empty containers in the field. It should be disposed of as per the Insecticides Rule 1971.</a:t>
            </a:r>
          </a:p>
          <a:p>
            <a:r>
              <a:rPr lang="en-US" sz="2000" dirty="0">
                <a:latin typeface="Times New Roman" pitchFamily="18" charset="0"/>
                <a:cs typeface="Times New Roman" pitchFamily="18" charset="0"/>
              </a:rPr>
              <a:t>Set up warning signs in the spray area for reminding people.</a:t>
            </a:r>
          </a:p>
          <a:p>
            <a:r>
              <a:rPr lang="en-US" sz="2000" dirty="0">
                <a:latin typeface="Times New Roman" pitchFamily="18" charset="0"/>
                <a:cs typeface="Times New Roman" pitchFamily="18" charset="0"/>
              </a:rPr>
              <a:t>Take a shower and put on clean clothes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4"/>
            <a:ext cx="8915400" cy="1450757"/>
          </a:xfrm>
        </p:spPr>
        <p:style>
          <a:lnRef idx="2">
            <a:schemeClr val="dk1"/>
          </a:lnRef>
          <a:fillRef idx="1">
            <a:schemeClr val="lt1"/>
          </a:fillRef>
          <a:effectRef idx="0">
            <a:schemeClr val="dk1"/>
          </a:effectRef>
          <a:fontRef idx="minor">
            <a:schemeClr val="dk1"/>
          </a:fontRef>
        </p:style>
        <p:txBody>
          <a:bodyPr>
            <a:noAutofit/>
          </a:bodyPr>
          <a:lstStyle/>
          <a:p>
            <a:pPr algn="ctr"/>
            <a:r>
              <a:rPr lang="en-US" sz="3600" dirty="0">
                <a:latin typeface="Times New Roman" pitchFamily="18" charset="0"/>
                <a:cs typeface="Times New Roman" pitchFamily="18" charset="0"/>
              </a:rPr>
              <a:t>Critical parameters to be considered for Drone-based pesticide application:</a:t>
            </a:r>
          </a:p>
        </p:txBody>
      </p:sp>
      <p:sp>
        <p:nvSpPr>
          <p:cNvPr id="3" name="Content Placeholder 2"/>
          <p:cNvSpPr>
            <a:spLocks noGrp="1"/>
          </p:cNvSpPr>
          <p:nvPr>
            <p:ph idx="1"/>
          </p:nvPr>
        </p:nvSpPr>
        <p:spPr>
          <a:xfrm>
            <a:off x="381001" y="1845734"/>
            <a:ext cx="8610600" cy="4023360"/>
          </a:xfrm>
        </p:spPr>
        <p:txBody>
          <a:bodyPr>
            <a:normAutofit/>
          </a:bodyPr>
          <a:lstStyle/>
          <a:p>
            <a:pPr>
              <a:buNone/>
            </a:pPr>
            <a:r>
              <a:rPr lang="en-US" sz="2400" b="1" dirty="0">
                <a:latin typeface="Times New Roman" pitchFamily="18" charset="0"/>
                <a:cs typeface="Times New Roman" pitchFamily="18" charset="0"/>
              </a:rPr>
              <a:t>Pesticides/Insecticides:</a:t>
            </a:r>
          </a:p>
          <a:p>
            <a:pPr algn="just"/>
            <a:r>
              <a:rPr lang="en-US" sz="2400" dirty="0">
                <a:latin typeface="Times New Roman" pitchFamily="18" charset="0"/>
                <a:cs typeface="Times New Roman" pitchFamily="18" charset="0"/>
              </a:rPr>
              <a:t>Only Central Insecticides Board and Registration Committee (CIB&amp;RC) approved Pesticides/Insecticides shall be used.</a:t>
            </a:r>
          </a:p>
          <a:p>
            <a:r>
              <a:rPr lang="en-US" sz="2400" dirty="0">
                <a:latin typeface="Times New Roman" pitchFamily="18" charset="0"/>
                <a:cs typeface="Times New Roman" pitchFamily="18" charset="0"/>
              </a:rPr>
              <a:t>The dose has to remain within the range approved by CIB&amp;RC.</a:t>
            </a:r>
          </a:p>
          <a:p>
            <a:pPr algn="just"/>
            <a:r>
              <a:rPr lang="en-US" sz="2400" dirty="0">
                <a:latin typeface="Times New Roman" pitchFamily="18" charset="0"/>
                <a:cs typeface="Times New Roman" pitchFamily="18" charset="0"/>
              </a:rPr>
              <a:t>Pesticides/Insecticides should be diluted only with clean water wherever applicable or with another suitable ingredient as approved by the CIB&amp;RC.</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494</TotalTime>
  <Words>1160</Words>
  <Application>Microsoft Office PowerPoint</Application>
  <PresentationFormat>On-screen Show (4:3)</PresentationFormat>
  <Paragraphs>111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Critical issues involved in pesticide application using Kisan drone and future roadmap </vt:lpstr>
      <vt:lpstr>STATUTORY COMPLIANCES</vt:lpstr>
      <vt:lpstr>          Standard Operating Procedure (SOP) on use of drone for crop protection covers </vt:lpstr>
      <vt:lpstr>Requirements while using Drone</vt:lpstr>
      <vt:lpstr>PowerPoint Presentation</vt:lpstr>
      <vt:lpstr>PowerPoint Presentation</vt:lpstr>
      <vt:lpstr>PowerPoint Presentation</vt:lpstr>
      <vt:lpstr>PowerPoint Presentation</vt:lpstr>
      <vt:lpstr>Critical parameters to be considered for Drone-based pesticide application:</vt:lpstr>
      <vt:lpstr>Registration requirements of pesticides for drone application:</vt:lpstr>
      <vt:lpstr>PowerPoint Presentation</vt:lpstr>
      <vt:lpstr>Interim approval for application of already approved pesticide formulations through drones</vt:lpstr>
      <vt:lpstr>Roadmap to cater training needs and capacity building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Operating Procedure (SOP) for use of Drone application with pesticides for crop protection in agricultural, forestry, non-cropped areas, etc.</dc:title>
  <dc:creator>Windows</dc:creator>
  <cp:lastModifiedBy>HP PC</cp:lastModifiedBy>
  <cp:revision>34</cp:revision>
  <cp:lastPrinted>2022-05-02T03:35:11Z</cp:lastPrinted>
  <dcterms:created xsi:type="dcterms:W3CDTF">2006-08-16T00:00:00Z</dcterms:created>
  <dcterms:modified xsi:type="dcterms:W3CDTF">2022-05-02T03:37:18Z</dcterms:modified>
</cp:coreProperties>
</file>