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74" r:id="rId3"/>
    <p:sldId id="365" r:id="rId4"/>
    <p:sldId id="341" r:id="rId5"/>
    <p:sldId id="327" r:id="rId6"/>
    <p:sldId id="342" r:id="rId7"/>
    <p:sldId id="343" r:id="rId8"/>
    <p:sldId id="347" r:id="rId9"/>
    <p:sldId id="312" r:id="rId10"/>
    <p:sldId id="348" r:id="rId11"/>
    <p:sldId id="349" r:id="rId12"/>
    <p:sldId id="350" r:id="rId13"/>
    <p:sldId id="351" r:id="rId14"/>
    <p:sldId id="313" r:id="rId15"/>
    <p:sldId id="354" r:id="rId16"/>
    <p:sldId id="352" r:id="rId17"/>
    <p:sldId id="353" r:id="rId18"/>
    <p:sldId id="314" r:id="rId19"/>
    <p:sldId id="315" r:id="rId20"/>
    <p:sldId id="355" r:id="rId21"/>
    <p:sldId id="316" r:id="rId22"/>
    <p:sldId id="320" r:id="rId23"/>
    <p:sldId id="366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60"/>
  </p:normalViewPr>
  <p:slideViewPr>
    <p:cSldViewPr>
      <p:cViewPr varScale="1">
        <p:scale>
          <a:sx n="68" d="100"/>
          <a:sy n="68" d="100"/>
        </p:scale>
        <p:origin x="-15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 smtClean="0">
                <a:solidFill>
                  <a:schemeClr val="bg1"/>
                </a:solidFill>
              </a:rPr>
              <a:t>C</a:t>
            </a:r>
            <a:r>
              <a:rPr lang="en-US" sz="900" baseline="0" dirty="0" smtClean="0">
                <a:solidFill>
                  <a:schemeClr val="bg1"/>
                </a:solidFill>
              </a:rPr>
              <a:t> CONTENT</a:t>
            </a:r>
            <a:endParaRPr lang="en-US" sz="9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5777090768977517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42498991496004895"/>
          <c:y val="0.17768103284475661"/>
          <c:w val="0.48888700956405506"/>
          <c:h val="0.7207145642977862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 content</c:v>
                </c:pt>
              </c:strCache>
            </c:strRef>
          </c:tx>
          <c:dPt>
            <c:idx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BF-4906-8C0F-611EFDE58F9B}"/>
              </c:ext>
            </c:extLst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BF-4906-8C0F-611EFDE58F9B}"/>
              </c:ext>
            </c:extLst>
          </c:dPt>
          <c:dPt>
            <c:idx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BF-4906-8C0F-611EFDE58F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BF-4906-8C0F-611EFDE58F9B}"/>
            </c:ext>
          </c:extLst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3C556-8A14-4EDC-83BF-5761EC42B4B3}" type="datetimeFigureOut">
              <a:rPr lang="en-IN" smtClean="0"/>
              <a:pPr/>
              <a:t>02-05-2022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4EA14-73C3-4E4C-B4E6-BE37658B75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619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4EA14-73C3-4E4C-B4E6-BE37658B756E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7821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4EA14-73C3-4E4C-B4E6-BE37658B756E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848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4EA14-73C3-4E4C-B4E6-BE37658B756E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3029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4EA14-73C3-4E4C-B4E6-BE37658B756E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4982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62025"/>
            <a:ext cx="9144000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6350" y="6751015"/>
            <a:ext cx="9150382" cy="0"/>
          </a:xfrm>
          <a:prstGeom prst="line">
            <a:avLst/>
          </a:prstGeom>
          <a:ln w="2222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382000" y="6611567"/>
            <a:ext cx="762000" cy="198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FF7DBA9-935E-47CE-962B-4680C9109015}" type="slidenum">
              <a:rPr lang="en-US" altLang="en-US" smtClean="0"/>
              <a:pPr algn="r"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57175"/>
            <a:ext cx="9144000" cy="554587"/>
          </a:xfrm>
        </p:spPr>
        <p:txBody>
          <a:bodyPr/>
          <a:lstStyle>
            <a:lvl1pPr algn="ctr"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80653" y="1173984"/>
            <a:ext cx="8768137" cy="519169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pic>
        <p:nvPicPr>
          <p:cNvPr id="2051" name="Picture 3" descr="C:\Users\puyam-z210\Desktop\Untitled-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87" t="-1149"/>
          <a:stretch>
            <a:fillRect/>
          </a:stretch>
        </p:blipFill>
        <p:spPr bwMode="auto">
          <a:xfrm>
            <a:off x="8591550" y="6362700"/>
            <a:ext cx="454972" cy="2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865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A4A9-67F2-4BC5-9A49-CF15F134BF5D}" type="datetimeFigureOut">
              <a:rPr lang="en-US" smtClean="0"/>
              <a:pPr/>
              <a:t>02/05/2022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A717-BEE3-4D6F-983F-A8F03B3EA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160338"/>
            <a:ext cx="8534400" cy="754062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</a:rPr>
              <a:t>An Initiative of Drone/UAV Applications in Agriculture </a:t>
            </a:r>
            <a:endParaRPr lang="en-US" sz="2000" dirty="0" smtClean="0"/>
          </a:p>
        </p:txBody>
      </p:sp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19200" y="4538246"/>
            <a:ext cx="24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Collaborating Institutes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4" descr="https://nesac.gov.in/assets/resources/nesac-logo-w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5472927"/>
            <a:ext cx="1017739" cy="619125"/>
          </a:xfrm>
          <a:prstGeom prst="rect">
            <a:avLst/>
          </a:prstGeom>
          <a:noFill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472927"/>
            <a:ext cx="103008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 descr="Digital India Corporation Recruitment 2020 for Director - Sentinelass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5353294"/>
            <a:ext cx="1328425" cy="902588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304800" y="4876800"/>
            <a:ext cx="426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1" y="11430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“Integration 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Application of UAV for Crop Health Assessment and Monitoring with IIDS </a:t>
            </a:r>
            <a:endParaRPr lang="en-US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Providing Evidence Based Agro-Advisory Services to Farmers of North-East India (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DHaBReT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)”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953000" y="4876800"/>
            <a:ext cx="3886200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</a:t>
            </a:r>
            <a:r>
              <a:rPr lang="en-US" b="1" dirty="0" smtClean="0"/>
              <a:t>Dr. R.J. Singh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  </a:t>
            </a:r>
            <a:r>
              <a:rPr lang="en-US" i="1" dirty="0" err="1" smtClean="0"/>
              <a:t>Asstt</a:t>
            </a:r>
            <a:r>
              <a:rPr lang="en-US" i="1" dirty="0" smtClean="0"/>
              <a:t>. Prof. (</a:t>
            </a:r>
            <a:r>
              <a:rPr lang="en-US" i="1" dirty="0" err="1" smtClean="0"/>
              <a:t>Agril</a:t>
            </a:r>
            <a:r>
              <a:rPr lang="en-US" i="1" dirty="0" smtClean="0"/>
              <a:t>. </a:t>
            </a:r>
            <a:r>
              <a:rPr lang="en-US" i="1" dirty="0" err="1" smtClean="0"/>
              <a:t>Extn</a:t>
            </a:r>
            <a:r>
              <a:rPr lang="en-US" i="1" dirty="0" smtClean="0"/>
              <a:t>.)</a:t>
            </a:r>
          </a:p>
          <a:p>
            <a:r>
              <a:rPr lang="en-US" i="1" dirty="0" smtClean="0"/>
              <a:t>	  PI of DHaBReT</a:t>
            </a:r>
          </a:p>
          <a:p>
            <a:r>
              <a:rPr lang="en-US" i="1" dirty="0" smtClean="0"/>
              <a:t>	  CPGS-AS, CAU(I),</a:t>
            </a:r>
          </a:p>
          <a:p>
            <a:r>
              <a:rPr lang="en-US" i="1" dirty="0" smtClean="0"/>
              <a:t>	  </a:t>
            </a:r>
            <a:r>
              <a:rPr lang="en-US" i="1" dirty="0" err="1" smtClean="0"/>
              <a:t>Barapani</a:t>
            </a:r>
            <a:r>
              <a:rPr lang="en-US" i="1" dirty="0" smtClean="0"/>
              <a:t>, Meghalaya</a:t>
            </a:r>
            <a:endParaRPr lang="en-IN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Outputs of Project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848" y="5867400"/>
            <a:ext cx="8790304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n-US" b="1" dirty="0" smtClean="0"/>
              <a:t>Plate 2: </a:t>
            </a:r>
            <a:r>
              <a:rPr lang="en-US" dirty="0" smtClean="0"/>
              <a:t>Slope &amp; NDVI Maps </a:t>
            </a:r>
            <a:r>
              <a:rPr lang="en-US" dirty="0"/>
              <a:t>of Paddy and Ginger Fields of Thadnongiaw, Kdonghulu and Liarkhla Villages of Bhoirymbong CRD Block, Ri-bhoi District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  <p:pic>
        <p:nvPicPr>
          <p:cNvPr id="8" name="Picture 7" descr="G:\OUTPUT\SLOP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7" y="1104653"/>
            <a:ext cx="4565904" cy="4586601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Picture 11" descr="G:\OUTPUT\6NDV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43999"/>
            <a:ext cx="4395151" cy="4547255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xmlns="" val="5938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:\REPORT\2_MAWKRIAH_SO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1582" y="1020844"/>
            <a:ext cx="4806696" cy="522755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Outputs of Project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  <p:pic>
        <p:nvPicPr>
          <p:cNvPr id="10" name="Picture 9" descr="E:\REPORT\1_MAWKRIAH_ST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4" y="1020844"/>
            <a:ext cx="3806825" cy="52275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0336" y="5978225"/>
            <a:ext cx="8790304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n-US" b="1" dirty="0" smtClean="0"/>
              <a:t>Plate 3: </a:t>
            </a:r>
            <a:r>
              <a:rPr lang="en-US" dirty="0" smtClean="0"/>
              <a:t>Stream &amp; SOC maps </a:t>
            </a:r>
            <a:r>
              <a:rPr lang="en-US" dirty="0"/>
              <a:t>of </a:t>
            </a:r>
            <a:r>
              <a:rPr lang="en-US" dirty="0" err="1"/>
              <a:t>Lumshohriew</a:t>
            </a:r>
            <a:r>
              <a:rPr lang="en-US" dirty="0"/>
              <a:t> </a:t>
            </a:r>
            <a:r>
              <a:rPr lang="en-US" dirty="0" smtClean="0"/>
              <a:t>cauliflower villages in </a:t>
            </a:r>
            <a:r>
              <a:rPr lang="en-US" dirty="0"/>
              <a:t>Mawkriah Village, East Khasi Hills District</a:t>
            </a:r>
            <a:r>
              <a:rPr lang="en-US" b="1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36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Outputs of Project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40336" y="5978225"/>
            <a:ext cx="8790304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n-US" b="1" dirty="0" smtClean="0"/>
              <a:t>Plate 4: </a:t>
            </a:r>
            <a:r>
              <a:rPr lang="en-US" dirty="0" smtClean="0"/>
              <a:t>3D TIN &amp; Slope maps </a:t>
            </a:r>
            <a:r>
              <a:rPr lang="en-US" dirty="0"/>
              <a:t>of </a:t>
            </a:r>
            <a:r>
              <a:rPr lang="en-IN" dirty="0"/>
              <a:t>ginger fields of Thadnongiaw village, </a:t>
            </a:r>
            <a:r>
              <a:rPr lang="en-US" dirty="0"/>
              <a:t>Ri-bhoi District</a:t>
            </a:r>
          </a:p>
        </p:txBody>
      </p:sp>
      <p:pic>
        <p:nvPicPr>
          <p:cNvPr id="9" name="Picture 8" descr="C:\Users\HP\Desktop\OUTPUT\3D TI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71" y="1020845"/>
            <a:ext cx="3974529" cy="48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HP\Desktop\OUTPUT\slope map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20846"/>
            <a:ext cx="4114800" cy="4846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409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Outputs of Project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34239" y="6058055"/>
            <a:ext cx="8790304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n-US" b="1" dirty="0" smtClean="0"/>
              <a:t>Plate 5: </a:t>
            </a:r>
            <a:r>
              <a:rPr lang="en-US" dirty="0" smtClean="0"/>
              <a:t>RGB &amp; DSM maps </a:t>
            </a:r>
            <a:r>
              <a:rPr lang="en-US" dirty="0"/>
              <a:t>of Pineapple fields of Mawphrew village, Ri-bhoi District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6258"/>
            <a:ext cx="4495800" cy="484655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020847"/>
            <a:ext cx="4319016" cy="49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97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Drone Survey &amp; Awareness Programmes</a:t>
            </a:r>
            <a:endParaRPr lang="en-US" dirty="0"/>
          </a:p>
        </p:txBody>
      </p:sp>
      <p:pic>
        <p:nvPicPr>
          <p:cNvPr id="12" name="Picture 11" descr="D:\Josmee\Project\Drone in Agriculture\Progress Report\Pic Oct 2021\IMG_20211013_1046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98" y="1066800"/>
            <a:ext cx="5138802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Josmee\Project\Drone in Agriculture\Progress Report\Pic Oct 2021\WhatsApp Image 2021-10-22 at 2.07.10 PM (14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684" y="1066800"/>
            <a:ext cx="4965896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34239" y="5943600"/>
            <a:ext cx="8790304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804863" indent="-804863" algn="just"/>
            <a:r>
              <a:rPr lang="en-US" sz="1600" b="1" dirty="0" smtClean="0"/>
              <a:t>Plate 6: </a:t>
            </a:r>
            <a:r>
              <a:rPr lang="en-US" sz="1600" dirty="0"/>
              <a:t>Awareness programme of DHaBReT </a:t>
            </a:r>
            <a:r>
              <a:rPr lang="en-US" sz="1600" dirty="0" smtClean="0"/>
              <a:t>to </a:t>
            </a:r>
            <a:r>
              <a:rPr lang="en-US" sz="1600" dirty="0"/>
              <a:t>Turmeric farmers as well as school students of Nongkynrih High School at Laskein C&amp;RD Block, West Jaintia Hills district</a:t>
            </a:r>
          </a:p>
        </p:txBody>
      </p:sp>
    </p:spTree>
    <p:extLst>
      <p:ext uri="{BB962C8B-B14F-4D97-AF65-F5344CB8AC3E}">
        <p14:creationId xmlns:p14="http://schemas.microsoft.com/office/powerpoint/2010/main" xmlns="" val="8840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Drone Survey &amp; Awareness Programmes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239" y="6062246"/>
            <a:ext cx="8790304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804863" indent="-804863" algn="just"/>
            <a:r>
              <a:rPr lang="en-US" sz="1600" b="1" dirty="0" smtClean="0"/>
              <a:t>Plate 7: </a:t>
            </a:r>
            <a:r>
              <a:rPr lang="en-US" sz="1600" dirty="0"/>
              <a:t>Awareness programme of DHaBReT </a:t>
            </a:r>
            <a:r>
              <a:rPr lang="en-US" sz="1600" dirty="0" smtClean="0"/>
              <a:t>to Pineapple </a:t>
            </a:r>
            <a:r>
              <a:rPr lang="en-US" sz="1600" dirty="0"/>
              <a:t>farmers </a:t>
            </a:r>
            <a:r>
              <a:rPr lang="en-US" sz="1600" dirty="0" smtClean="0"/>
              <a:t>at Marngar village, Ri-bhoi district</a:t>
            </a:r>
            <a:endParaRPr lang="en-US" sz="1600" dirty="0"/>
          </a:p>
        </p:txBody>
      </p:sp>
      <p:pic>
        <p:nvPicPr>
          <p:cNvPr id="7" name="Picture 6" descr="D:\Josmee\Project\Drone in Agriculture\Progress Report\Jan 2022 Pic\4 Awareness Marngar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9848"/>
            <a:ext cx="6342761" cy="48676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111372" y="571473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6945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7977"/>
            <a:ext cx="9144000" cy="5545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Drone Survey &amp; Awareness Programmes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6848" y="5791200"/>
            <a:ext cx="8790304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Plate 8: </a:t>
            </a:r>
            <a:r>
              <a:rPr lang="en-US" sz="1600" dirty="0"/>
              <a:t>Awareness of ‘DHaBReT’</a:t>
            </a:r>
            <a:r>
              <a:rPr lang="en-US" sz="1600" b="1" dirty="0"/>
              <a:t> </a:t>
            </a:r>
            <a:r>
              <a:rPr lang="en-US" sz="1600" i="1" dirty="0"/>
              <a:t>vis-à-vis</a:t>
            </a:r>
            <a:r>
              <a:rPr lang="en-US" sz="1600" dirty="0"/>
              <a:t> observation of ‘Meghalaya Farmers’ Day’ on the 4</a:t>
            </a:r>
            <a:r>
              <a:rPr lang="en-US" sz="1600" baseline="30000" dirty="0"/>
              <a:t>th</a:t>
            </a:r>
            <a:r>
              <a:rPr lang="en-US" sz="1600" dirty="0"/>
              <a:t> of December, 2021 at Nongmawlong Village, Umsning C&amp;RD Block, Ri-bhoi, Meghalaya on his auspicious presence of Dr. Dr. S.P. Aggarwal, Director, NESAC, </a:t>
            </a:r>
            <a:r>
              <a:rPr lang="en-US" sz="1600" dirty="0" err="1"/>
              <a:t>Deptt</a:t>
            </a:r>
            <a:r>
              <a:rPr lang="en-US" sz="1600" dirty="0"/>
              <a:t>. of Space, GOI, Umiam, Ri-bhoi, Meghalaya  </a:t>
            </a:r>
          </a:p>
        </p:txBody>
      </p:sp>
      <p:pic>
        <p:nvPicPr>
          <p:cNvPr id="7" name="Picture 6" descr="D:\Josmee\Project\Drone in Agriculture\Meghalaya Farmers Day\Meghalaya Farmers Day 202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75612"/>
            <a:ext cx="6629400" cy="50393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34090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45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Field Demonstration and Monitoring Visit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6848" y="5791200"/>
            <a:ext cx="8790304" cy="8617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682625" indent="-682625" algn="just"/>
            <a:r>
              <a:rPr lang="en-US" sz="1600" b="1" dirty="0" smtClean="0"/>
              <a:t>Plate 9: </a:t>
            </a:r>
            <a:r>
              <a:rPr lang="en-US" sz="1600" dirty="0"/>
              <a:t>Field demonstration of Multirotor UAV </a:t>
            </a:r>
            <a:r>
              <a:rPr lang="en-US" sz="1600" dirty="0" smtClean="0"/>
              <a:t>data </a:t>
            </a:r>
            <a:r>
              <a:rPr lang="en-US" sz="1600" dirty="0"/>
              <a:t>acquisition to </a:t>
            </a:r>
            <a:r>
              <a:rPr lang="en-US" sz="1600" dirty="0" smtClean="0"/>
              <a:t>Hon’ble </a:t>
            </a:r>
            <a:r>
              <a:rPr lang="en-US" sz="1600" dirty="0"/>
              <a:t>Dr. Vinay Thakur, Senior Director DIC and Additional Director General, </a:t>
            </a:r>
            <a:r>
              <a:rPr lang="en-US" sz="1600" dirty="0" smtClean="0"/>
              <a:t>BISAG-N </a:t>
            </a:r>
            <a:r>
              <a:rPr lang="en-US" sz="1600" dirty="0"/>
              <a:t>and other scientists of DIC at </a:t>
            </a:r>
            <a:r>
              <a:rPr lang="en-US" sz="1600" dirty="0" smtClean="0"/>
              <a:t>NESAC on 28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September, 2021</a:t>
            </a:r>
            <a:endParaRPr lang="en-US" sz="1600" dirty="0"/>
          </a:p>
        </p:txBody>
      </p:sp>
      <p:pic>
        <p:nvPicPr>
          <p:cNvPr id="6" name="Picture 5" descr="H:\to send\IMG202109281209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9200"/>
            <a:ext cx="84582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279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8222"/>
            <a:ext cx="9144000" cy="554587"/>
          </a:xfrm>
        </p:spPr>
        <p:txBody>
          <a:bodyPr>
            <a:noAutofit/>
          </a:bodyPr>
          <a:lstStyle/>
          <a:p>
            <a:pPr marL="914400" indent="-914400" algn="l"/>
            <a:r>
              <a:rPr lang="en-US" sz="1600" dirty="0" smtClean="0"/>
              <a:t>Plate 10: </a:t>
            </a:r>
            <a:r>
              <a:rPr lang="en-US" sz="1600" b="0" dirty="0" smtClean="0"/>
              <a:t>Samples collection from project fields and its laboratory analysis for triangulation with UAV data</a:t>
            </a:r>
            <a:endParaRPr lang="en-US" sz="1600" b="0" dirty="0"/>
          </a:p>
        </p:txBody>
      </p:sp>
      <p:pic>
        <p:nvPicPr>
          <p:cNvPr id="9" name="Picture 8" descr="C:\Users\DhaBReT\Desktop\jowai\select\collection of soil sample from Nongkynrih village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25" y="762000"/>
            <a:ext cx="5984875" cy="270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HP\AppData\Local\Microsoft\Windows\INetCache\Content.Word\IMG_20210826_12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5276"/>
            <a:ext cx="4343400" cy="359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Josmee\Project\Drone in Agriculture\Progress Report\Pic Oct 2021\IMG_20211013_1548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01440"/>
            <a:ext cx="4662204" cy="268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Josmee\Project\Drone in Agriculture\Progress Report\Pic Oct 2021\IMG_20211014_1305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56051"/>
            <a:ext cx="4800600" cy="3124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859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Farm Demarcation Using Drone 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6138446"/>
            <a:ext cx="8610600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Plate </a:t>
            </a:r>
            <a:r>
              <a:rPr lang="en-US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11. </a:t>
            </a:r>
            <a:r>
              <a:rPr lang="en-US" sz="1600" dirty="0" smtClean="0"/>
              <a:t>Participatory demarcation and </a:t>
            </a:r>
            <a:r>
              <a:rPr lang="en-US" sz="1600" dirty="0"/>
              <a:t>triangulation of UAV data </a:t>
            </a:r>
            <a:r>
              <a:rPr lang="en-US" sz="1600" dirty="0" smtClean="0"/>
              <a:t>on farmland boundaries and areas.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480" y="1295400"/>
            <a:ext cx="522732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Josmee\Project\Drone in Agriculture\Progress Report\Picture Feb 22\Triangulation and field boundary demarcation of cabbage field at thynroit village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1916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625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575" y="1371600"/>
            <a:ext cx="8759825" cy="4093428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000" b="1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2000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perform multi-temporal aerial survey for mapping and monitoring of the identified crop for the defined </a:t>
            </a:r>
            <a:r>
              <a:rPr lang="en-US" sz="2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project/study area.</a:t>
            </a:r>
          </a:p>
          <a:p>
            <a:pPr marL="457200" indent="-457200" algn="just">
              <a:buAutoNum type="arabicPeriod"/>
            </a:pPr>
            <a:endParaRPr lang="en-US" sz="2000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 enhance the productivity of farm and empower the registered farmers by providing evidence based agro-advisory services generated by UAV data through IIDS platform</a:t>
            </a:r>
            <a:r>
              <a:rPr lang="en-US" sz="2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AutoNum type="arabicPeriod"/>
            </a:pPr>
            <a:endParaRPr lang="en-U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integrate, modify and implement through IIDS platform on the enhancement of farm productivity and empowerment of the registered farmers.</a:t>
            </a:r>
          </a:p>
          <a:p>
            <a:r>
              <a:rPr lang="en-US" sz="2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45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Participatory Validation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5575" y="6055742"/>
            <a:ext cx="8790304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854075" indent="-854075" algn="just"/>
            <a:r>
              <a:rPr lang="en-US" sz="1600" b="1" dirty="0" smtClean="0"/>
              <a:t>Plate 12: </a:t>
            </a:r>
            <a:r>
              <a:rPr lang="en-US" sz="1600" dirty="0"/>
              <a:t>Determination of yield of paddy from the groundtruth area of 10x10 m</a:t>
            </a:r>
            <a:r>
              <a:rPr lang="en-US" sz="1600" baseline="30000" dirty="0"/>
              <a:t>2</a:t>
            </a:r>
            <a:r>
              <a:rPr lang="en-US" sz="1600" dirty="0"/>
              <a:t> at Thadnongiaw village</a:t>
            </a:r>
          </a:p>
        </p:txBody>
      </p:sp>
      <p:pic>
        <p:nvPicPr>
          <p:cNvPr id="7" name="Picture 6" descr="C:\Users\HP\Pictures\Screenshots\Screenshot (28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3850"/>
            <a:ext cx="7277100" cy="49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312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extension activities of DHaBReT</a:t>
            </a:r>
            <a:endParaRPr lang="en-US" dirty="0"/>
          </a:p>
        </p:txBody>
      </p:sp>
      <p:pic>
        <p:nvPicPr>
          <p:cNvPr id="8" name="Picture 7" descr="D:\Josmee\Project\Drone in Agriculture\Progress Report\Picture Feb 22\Participation of Exhibition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8599"/>
            <a:ext cx="7159625" cy="4775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76848" y="5791200"/>
            <a:ext cx="8790304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854075" indent="-854075" algn="just"/>
            <a:r>
              <a:rPr lang="en-US" sz="1600" b="1" dirty="0" smtClean="0"/>
              <a:t>Plate 13: </a:t>
            </a:r>
            <a:r>
              <a:rPr lang="en-US" sz="1600" dirty="0"/>
              <a:t>Showcasing of model-exhibit and explanation about DHaBReT to participants/visitors by project staff on National Science Day Exhibition on 28.02.22 at ‘All Saints Hall’, IGP Point, Shillong, Meghalaya.</a:t>
            </a:r>
          </a:p>
        </p:txBody>
      </p:sp>
    </p:spTree>
    <p:extLst>
      <p:ext uri="{BB962C8B-B14F-4D97-AF65-F5344CB8AC3E}">
        <p14:creationId xmlns:p14="http://schemas.microsoft.com/office/powerpoint/2010/main" xmlns="" val="24470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to be available on IIDS for Advisories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4722" y="152986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135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635646"/>
              </p:ext>
            </p:extLst>
          </p:nvPr>
        </p:nvGraphicFramePr>
        <p:xfrm>
          <a:off x="139932" y="2116405"/>
          <a:ext cx="5396345" cy="7772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53145">
                  <a:extLst>
                    <a:ext uri="{9D8B030D-6E8A-4147-A177-3AD203B41FA5}">
                      <a16:colId xmlns:a16="http://schemas.microsoft.com/office/drawing/2014/main" xmlns="" val="195528356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361667764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2D</a:t>
                      </a:r>
                      <a:r>
                        <a:rPr lang="en-US" sz="1400" baseline="0" dirty="0" smtClean="0"/>
                        <a:t> Map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3D</a:t>
                      </a:r>
                      <a:r>
                        <a:rPr lang="en-US" sz="1400" baseline="0" dirty="0" smtClean="0"/>
                        <a:t> Map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35727817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Soil Health (with</a:t>
                      </a:r>
                      <a:r>
                        <a:rPr lang="en-US" sz="1400" baseline="0" dirty="0" smtClean="0"/>
                        <a:t> change analysis</a:t>
                      </a:r>
                      <a:r>
                        <a:rPr lang="en-US" sz="1400" dirty="0" smtClean="0"/>
                        <a:t>)</a:t>
                      </a:r>
                    </a:p>
                    <a:p>
                      <a:pPr algn="ctr"/>
                      <a:r>
                        <a:rPr lang="en-US" sz="1400" dirty="0" smtClean="0"/>
                        <a:t>NDVI, SOC,</a:t>
                      </a:r>
                      <a:r>
                        <a:rPr lang="en-US" sz="1400" baseline="0" dirty="0" smtClean="0"/>
                        <a:t> SMC etc.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DSM,</a:t>
                      </a:r>
                      <a:r>
                        <a:rPr lang="en-US" sz="1400" baseline="0" dirty="0" smtClean="0"/>
                        <a:t> TIN etc. </a:t>
                      </a:r>
                      <a:r>
                        <a:rPr lang="en-US" sz="1400" dirty="0" smtClean="0"/>
                        <a:t>(with</a:t>
                      </a:r>
                      <a:r>
                        <a:rPr lang="en-US" sz="1400" baseline="0" dirty="0" smtClean="0"/>
                        <a:t> change analysis</a:t>
                      </a:r>
                      <a:r>
                        <a:rPr lang="en-US" sz="1400" dirty="0" smtClean="0"/>
                        <a:t>)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27155054"/>
                  </a:ext>
                </a:extLst>
              </a:tr>
            </a:tbl>
          </a:graphicData>
        </a:graphic>
      </p:graphicFrame>
      <p:pic>
        <p:nvPicPr>
          <p:cNvPr id="11" name="Picture 10" descr="G:\LAYOUT_NEW\6_NDV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3496541"/>
            <a:ext cx="2464790" cy="270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:\LAYOUT_NEW\7_SO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469" y="3523973"/>
            <a:ext cx="2672462" cy="270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 rot="16200000" flipH="1">
            <a:off x="311991" y="3122732"/>
            <a:ext cx="616694" cy="130923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5" name="Right Arrow 14"/>
          <p:cNvSpPr/>
          <p:nvPr/>
        </p:nvSpPr>
        <p:spPr>
          <a:xfrm rot="13727003" flipH="1">
            <a:off x="2419678" y="3102401"/>
            <a:ext cx="803130" cy="11179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pic>
        <p:nvPicPr>
          <p:cNvPr id="16" name="Picture 15" descr="G:\LAYOUT_NEW\4_SLOP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1328" y="1059695"/>
            <a:ext cx="2045755" cy="249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ight Arrow 16"/>
          <p:cNvSpPr/>
          <p:nvPr/>
        </p:nvSpPr>
        <p:spPr>
          <a:xfrm rot="8704232" flipH="1">
            <a:off x="5513635" y="2424550"/>
            <a:ext cx="785006" cy="78723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5191390"/>
              </p:ext>
            </p:extLst>
          </p:nvPr>
        </p:nvGraphicFramePr>
        <p:xfrm>
          <a:off x="5586188" y="3714202"/>
          <a:ext cx="3485215" cy="230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543">
                  <a:extLst>
                    <a:ext uri="{9D8B030D-6E8A-4147-A177-3AD203B41FA5}">
                      <a16:colId xmlns:a16="http://schemas.microsoft.com/office/drawing/2014/main" xmlns="" val="356616994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xmlns="" val="3006792807"/>
                    </a:ext>
                  </a:extLst>
                </a:gridCol>
              </a:tblGrid>
              <a:tr h="3391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Statistics </a:t>
                      </a:r>
                      <a:endParaRPr lang="en-IN" sz="1400" dirty="0"/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Advisories</a:t>
                      </a:r>
                      <a:endParaRPr lang="en-IN" sz="1400" dirty="0"/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5264167"/>
                  </a:ext>
                </a:extLst>
              </a:tr>
              <a:tr h="1966464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Introduction of Minimum Tillage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Maintain</a:t>
                      </a: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 and conserve ground cover in between rows.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Avoid mono-cropping. Go for crop rotation and mixed cropping.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Incorporate multiple application of manure and compost from different sources viz., cattle, poultry, plant waste.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800" baseline="0" dirty="0" smtClean="0">
                          <a:solidFill>
                            <a:srgbClr val="FFFF00"/>
                          </a:solidFill>
                        </a:rPr>
                        <a:t>To apply more towards North-West direction.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n-US" sz="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IN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8532774"/>
                  </a:ext>
                </a:extLst>
              </a:tr>
            </a:tbl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xmlns="" val="2603217894"/>
              </p:ext>
            </p:extLst>
          </p:nvPr>
        </p:nvGraphicFramePr>
        <p:xfrm>
          <a:off x="5135730" y="4201736"/>
          <a:ext cx="2211196" cy="1499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39932" y="1293781"/>
          <a:ext cx="5396345" cy="7772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64968">
                  <a:extLst>
                    <a:ext uri="{9D8B030D-6E8A-4147-A177-3AD203B41FA5}">
                      <a16:colId xmlns:a16="http://schemas.microsoft.com/office/drawing/2014/main" xmlns="" val="412598779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1169873319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xmlns="" val="213353882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xmlns="" val="3904639405"/>
                    </a:ext>
                  </a:extLst>
                </a:gridCol>
                <a:gridCol w="1011902">
                  <a:extLst>
                    <a:ext uri="{9D8B030D-6E8A-4147-A177-3AD203B41FA5}">
                      <a16:colId xmlns:a16="http://schemas.microsoft.com/office/drawing/2014/main" xmlns="" val="3593240248"/>
                    </a:ext>
                  </a:extLst>
                </a:gridCol>
              </a:tblGrid>
              <a:tr h="2781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DHaBReT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793344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Crop:</a:t>
                      </a:r>
                      <a:r>
                        <a:rPr lang="en-US" sz="1400" baseline="0" dirty="0" smtClean="0"/>
                        <a:t> Cabbage</a:t>
                      </a:r>
                      <a:endParaRPr lang="en-US" sz="1400" dirty="0" smtClean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Plant</a:t>
                      </a:r>
                      <a:r>
                        <a:rPr lang="en-US" sz="1400" baseline="0" dirty="0" smtClean="0"/>
                        <a:t> Stage:</a:t>
                      </a:r>
                      <a:endParaRPr lang="en-US" sz="1400" dirty="0" smtClean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Name of Farmer: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Area</a:t>
                      </a:r>
                      <a:r>
                        <a:rPr lang="en-US" sz="1400" baseline="0" dirty="0" smtClean="0"/>
                        <a:t> of Field: </a:t>
                      </a:r>
                      <a:endParaRPr lang="en-IN" sz="14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Location:</a:t>
                      </a:r>
                      <a:r>
                        <a:rPr lang="en-US" sz="1400" baseline="0" dirty="0" smtClean="0"/>
                        <a:t> Geotagged</a:t>
                      </a:r>
                      <a:endParaRPr lang="en-IN" sz="14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09050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9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54587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Benefits of Research Project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092630"/>
              </p:ext>
            </p:extLst>
          </p:nvPr>
        </p:nvGraphicFramePr>
        <p:xfrm>
          <a:off x="76200" y="685800"/>
          <a:ext cx="8991600" cy="5715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221610532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3052627388"/>
                    </a:ext>
                  </a:extLst>
                </a:gridCol>
              </a:tblGrid>
              <a:tr h="40692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Black" panose="020B0A04020102020204" pitchFamily="34" charset="0"/>
                        </a:rPr>
                        <a:t>Benefits towards </a:t>
                      </a:r>
                      <a:r>
                        <a:rPr lang="en-US" sz="1200" dirty="0" smtClean="0">
                          <a:effectLst/>
                          <a:latin typeface="Arial Black" panose="020B0A04020102020204" pitchFamily="34" charset="0"/>
                        </a:rPr>
                        <a:t>SCIENTISTS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Black" panose="020B0A04020102020204" pitchFamily="34" charset="0"/>
                        </a:rPr>
                        <a:t>Benefits towards </a:t>
                      </a:r>
                      <a:r>
                        <a:rPr lang="en-US" sz="1200" dirty="0" smtClean="0">
                          <a:effectLst/>
                          <a:latin typeface="Arial Black" panose="020B0A04020102020204" pitchFamily="34" charset="0"/>
                        </a:rPr>
                        <a:t>FARMERS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1783133"/>
                  </a:ext>
                </a:extLst>
              </a:tr>
              <a:tr h="88468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Black" panose="020B0A04020102020204" pitchFamily="34" charset="0"/>
                        </a:rPr>
                        <a:t>Effective in Monitoring, Scouting and Control of Pest &amp; Diseases of crops.  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Near Real Time Précised Agro-Advisory Services w.r.t. crop stress – diseases, insects, weed control measures and nutrient deficiencies.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6524137"/>
                  </a:ext>
                </a:extLst>
              </a:tr>
              <a:tr h="88468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Black" panose="020B0A04020102020204" pitchFamily="34" charset="0"/>
                        </a:rPr>
                        <a:t>Drone Imagery – High Resolution 3D Maps will provide accurate farm data.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Yield forecasting of crops, identification of appropriate harvesting time &amp; Yield Gap Analysis is possible. 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7438785"/>
                  </a:ext>
                </a:extLst>
              </a:tr>
              <a:tr h="88468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Black" panose="020B0A04020102020204" pitchFamily="34" charset="0"/>
                        </a:rPr>
                        <a:t>Precise analytics for prompt actions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Mitigative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and adaptive measures in crop production after extreme weather events / natural calamities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6304362"/>
                  </a:ext>
                </a:extLst>
              </a:tr>
              <a:tr h="58978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Black" panose="020B0A04020102020204" pitchFamily="34" charset="0"/>
                        </a:rPr>
                        <a:t>Possible to provide evidence based agro-advisory services through IIDS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Enable to reduce requirement of farm </a:t>
                      </a:r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labour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/ farm drudgery.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48037"/>
                  </a:ext>
                </a:extLst>
              </a:tr>
              <a:tr h="147446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Black" panose="020B0A04020102020204" pitchFamily="34" charset="0"/>
                        </a:rPr>
                        <a:t>Provision for in-depth research work on plant based image data analysis on different agricultural and horticultural crops not only for scientists/faculties but also to students.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Development and execution of profitable Farm Business Plan.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2226382"/>
                  </a:ext>
                </a:extLst>
              </a:tr>
              <a:tr h="58978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Black" panose="020B0A04020102020204" pitchFamily="34" charset="0"/>
                        </a:rPr>
                        <a:t>Geo-tagged farm details for each and every registered farmers.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Market Linkage of produce. </a:t>
                      </a:r>
                      <a:endParaRPr lang="en-IN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66" marR="64966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18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60677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2438400"/>
            <a:ext cx="2992742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400" b="1" dirty="0" smtClean="0">
                <a:ln/>
                <a:solidFill>
                  <a:schemeClr val="accent3"/>
                </a:solidFill>
              </a:rPr>
              <a:t>THANK YOU</a:t>
            </a:r>
            <a:endParaRPr lang="en-IN" sz="4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8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Sampling Plan Adopted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315487" y="1295400"/>
            <a:ext cx="8513026" cy="47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0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" y="2317"/>
            <a:ext cx="9144000" cy="988269"/>
          </a:xfrm>
        </p:spPr>
        <p:txBody>
          <a:bodyPr>
            <a:normAutofit/>
          </a:bodyPr>
          <a:lstStyle/>
          <a:p>
            <a:r>
              <a:rPr lang="en-US" dirty="0" smtClean="0"/>
              <a:t>Project Workflow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0029" y="2333616"/>
            <a:ext cx="2245928" cy="7143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UAV Flight Planning &amp; Data Acquisition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06649" y="3381372"/>
            <a:ext cx="2552688" cy="14763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UAV Data Processing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Constantia" pitchFamily="18" charset="0"/>
              <a:cs typeface="Arial" pitchFamily="34" charset="0"/>
            </a:endParaRPr>
          </a:p>
          <a:p>
            <a:pPr lvl="0" algn="ctr"/>
            <a:r>
              <a:rPr lang="en-US" sz="1600" b="1" dirty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3D Point Cloud, 3D Models, DSM, DTM, Ortho-mosaic Images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180" y="5229200"/>
            <a:ext cx="2249627" cy="12144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Generation of Topographic Profiles and Cadastral Maps for the Project Sites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14744" y="5929330"/>
            <a:ext cx="2000264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Field Data</a:t>
            </a:r>
          </a:p>
        </p:txBody>
      </p:sp>
      <p:sp>
        <p:nvSpPr>
          <p:cNvPr id="12" name="Flowchart: Document 11"/>
          <p:cNvSpPr/>
          <p:nvPr/>
        </p:nvSpPr>
        <p:spPr>
          <a:xfrm>
            <a:off x="3714744" y="4214818"/>
            <a:ext cx="2000264" cy="1071570"/>
          </a:xfrm>
          <a:prstGeom prst="flowChartDocumen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Custom Indices Generation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07587" y="2333616"/>
            <a:ext cx="2214578" cy="12382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Generation of Evidence based Agro-Advisory  Services (EBAAS)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05600" y="1440641"/>
            <a:ext cx="2214578" cy="1785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IIDS platform</a:t>
            </a:r>
          </a:p>
          <a:p>
            <a:pPr lvl="0" algn="ctr"/>
            <a:endParaRPr lang="en-US" sz="1600" b="1" dirty="0">
              <a:solidFill>
                <a:schemeClr val="tx1"/>
              </a:solidFill>
              <a:latin typeface="Constantia" pitchFamily="18" charset="0"/>
              <a:cs typeface="Arial" pitchFamily="34" charset="0"/>
            </a:endParaRPr>
          </a:p>
          <a:p>
            <a:pPr lvl="0" algn="ctr"/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Integration and Dissemination of EBAAS to the Farmers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0029" y="1119965"/>
            <a:ext cx="2245928" cy="8802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Identification of Crops and Farmers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82993" y="2000240"/>
            <a:ext cx="0" cy="3333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582993" y="3047996"/>
            <a:ext cx="0" cy="3714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75853" y="4857760"/>
            <a:ext cx="14281" cy="3714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12" idx="2"/>
          </p:cNvCxnSpPr>
          <p:nvPr/>
        </p:nvCxnSpPr>
        <p:spPr>
          <a:xfrm flipV="1">
            <a:off x="4714876" y="5215545"/>
            <a:ext cx="0" cy="7137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0" idx="3"/>
            <a:endCxn id="12" idx="1"/>
          </p:cNvCxnSpPr>
          <p:nvPr/>
        </p:nvCxnSpPr>
        <p:spPr>
          <a:xfrm flipV="1">
            <a:off x="2707807" y="4750603"/>
            <a:ext cx="1006937" cy="108582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2" idx="0"/>
            <a:endCxn id="13" idx="2"/>
          </p:cNvCxnSpPr>
          <p:nvPr/>
        </p:nvCxnSpPr>
        <p:spPr>
          <a:xfrm flipV="1">
            <a:off x="4714876" y="3571876"/>
            <a:ext cx="0" cy="6429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3" idx="3"/>
            <a:endCxn id="15" idx="1"/>
          </p:cNvCxnSpPr>
          <p:nvPr/>
        </p:nvCxnSpPr>
        <p:spPr>
          <a:xfrm flipV="1">
            <a:off x="5822165" y="2333616"/>
            <a:ext cx="883435" cy="61913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781800" y="5083812"/>
            <a:ext cx="2362200" cy="1417022"/>
            <a:chOff x="6553200" y="4590406"/>
            <a:chExt cx="2381732" cy="1779616"/>
          </a:xfrm>
        </p:grpSpPr>
        <p:sp>
          <p:nvSpPr>
            <p:cNvPr id="3" name="Rectangle 2"/>
            <p:cNvSpPr/>
            <p:nvPr/>
          </p:nvSpPr>
          <p:spPr>
            <a:xfrm>
              <a:off x="6553201" y="4644498"/>
              <a:ext cx="457200" cy="25241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b="1">
                <a:solidFill>
                  <a:schemeClr val="tx1"/>
                </a:solidFill>
                <a:latin typeface="Constantia" pitchFamily="18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53201" y="5126307"/>
              <a:ext cx="457200" cy="25241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b="1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53200" y="5606661"/>
              <a:ext cx="466725" cy="25387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b="1">
                <a:solidFill>
                  <a:schemeClr val="bg1"/>
                </a:solidFill>
                <a:latin typeface="Constantia" pitchFamily="18" charset="0"/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53200" y="6087015"/>
              <a:ext cx="466726" cy="255328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b="1">
                <a:solidFill>
                  <a:schemeClr val="bg1"/>
                </a:solidFill>
                <a:latin typeface="Constantia" pitchFamily="18" charset="0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000876" y="4590406"/>
              <a:ext cx="1934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onstantia" pitchFamily="18" charset="0"/>
                  <a:cs typeface="Arial" pitchFamily="34" charset="0"/>
                </a:rPr>
                <a:t>CPGS-AS &amp; NESAC</a:t>
              </a:r>
              <a:endParaRPr lang="en-IN" sz="1600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19926" y="5070760"/>
              <a:ext cx="8392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onstantia" pitchFamily="18" charset="0"/>
                  <a:cs typeface="Arial" pitchFamily="34" charset="0"/>
                </a:rPr>
                <a:t>NESAC</a:t>
              </a:r>
              <a:endParaRPr lang="en-IN" sz="16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19926" y="5551114"/>
              <a:ext cx="10310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onstantia" pitchFamily="18" charset="0"/>
                  <a:cs typeface="Arial" pitchFamily="34" charset="0"/>
                </a:rPr>
                <a:t>CPGS-AS</a:t>
              </a:r>
              <a:endParaRPr lang="en-IN" sz="1600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019926" y="6031468"/>
              <a:ext cx="5613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onstantia" pitchFamily="18" charset="0"/>
                  <a:cs typeface="Arial" pitchFamily="34" charset="0"/>
                </a:rPr>
                <a:t>DIC</a:t>
              </a:r>
              <a:endParaRPr lang="en-IN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718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20320" y="228600"/>
            <a:ext cx="9144000" cy="5545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Cambria" panose="02040503050406030204" pitchFamily="18" charset="0"/>
              </a:rPr>
              <a:t>Progress of Project</a:t>
            </a:r>
            <a:br>
              <a:rPr lang="en-US" dirty="0" smtClean="0">
                <a:ea typeface="Cambria" panose="02040503050406030204" pitchFamily="18" charset="0"/>
              </a:rPr>
            </a:br>
            <a:r>
              <a:rPr lang="en-US" sz="2700" i="1" dirty="0" smtClean="0">
                <a:ea typeface="Cambria" panose="02040503050406030204" pitchFamily="18" charset="0"/>
              </a:rPr>
              <a:t>(28</a:t>
            </a:r>
            <a:r>
              <a:rPr lang="en-US" sz="2700" i="1" baseline="30000" dirty="0" smtClean="0">
                <a:ea typeface="Cambria" panose="02040503050406030204" pitchFamily="18" charset="0"/>
              </a:rPr>
              <a:t>th</a:t>
            </a:r>
            <a:r>
              <a:rPr lang="en-US" sz="2700" i="1" dirty="0" smtClean="0">
                <a:ea typeface="Cambria" panose="02040503050406030204" pitchFamily="18" charset="0"/>
              </a:rPr>
              <a:t> </a:t>
            </a:r>
            <a:r>
              <a:rPr lang="en-US" sz="2700" i="1" dirty="0" smtClean="0">
                <a:ea typeface="Cambria" panose="02040503050406030204" pitchFamily="18" charset="0"/>
              </a:rPr>
              <a:t>August</a:t>
            </a:r>
            <a:r>
              <a:rPr lang="en-US" sz="2700" i="1" dirty="0" smtClean="0">
                <a:ea typeface="Cambria" panose="02040503050406030204" pitchFamily="18" charset="0"/>
              </a:rPr>
              <a:t>, 2019 to 1</a:t>
            </a:r>
            <a:r>
              <a:rPr lang="en-US" sz="2700" i="1" baseline="30000" dirty="0" smtClean="0">
                <a:ea typeface="Cambria" panose="02040503050406030204" pitchFamily="18" charset="0"/>
              </a:rPr>
              <a:t>st</a:t>
            </a:r>
            <a:r>
              <a:rPr lang="en-US" sz="2700" i="1" dirty="0" smtClean="0">
                <a:ea typeface="Cambria" panose="02040503050406030204" pitchFamily="18" charset="0"/>
              </a:rPr>
              <a:t> </a:t>
            </a:r>
            <a:r>
              <a:rPr lang="en-US" sz="2700" i="1" dirty="0" smtClean="0">
                <a:ea typeface="Cambria" panose="02040503050406030204" pitchFamily="18" charset="0"/>
              </a:rPr>
              <a:t>May</a:t>
            </a:r>
            <a:r>
              <a:rPr lang="en-US" sz="2700" i="1" dirty="0" smtClean="0">
                <a:ea typeface="Cambria" panose="02040503050406030204" pitchFamily="18" charset="0"/>
              </a:rPr>
              <a:t>, </a:t>
            </a:r>
            <a:r>
              <a:rPr lang="en-US" sz="2700" i="1" dirty="0" smtClean="0">
                <a:ea typeface="Cambria" panose="02040503050406030204" pitchFamily="18" charset="0"/>
              </a:rPr>
              <a:t>2022)</a:t>
            </a:r>
            <a:endParaRPr lang="en-US" sz="2700" i="1" dirty="0"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8125819"/>
              </p:ext>
            </p:extLst>
          </p:nvPr>
        </p:nvGraphicFramePr>
        <p:xfrm>
          <a:off x="216408" y="1371600"/>
          <a:ext cx="8686800" cy="4648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S.No</a:t>
                      </a:r>
                      <a:r>
                        <a:rPr lang="en-US" sz="200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Project Activities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Performance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Awareness programme of DHaBReT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 Survey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Completed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Customization / Enhancement of IIDS Farm registration / Language / Farm History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Under testing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Registration of 600 Sample farmers for UAV Based Crop Mapping &amp; Monitoring (100 each for Cabbage, Cauliflower, Paddy, Ginger, Turmeric and Pineapple)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Completed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22222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Mobile App for tracing of Farmers Field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Do -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Establishment of Agro Advisory  Lab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Do 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Flight Planning of Identified 6 Crop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Do -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867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5464330"/>
              </p:ext>
            </p:extLst>
          </p:nvPr>
        </p:nvGraphicFramePr>
        <p:xfrm>
          <a:off x="216408" y="1341120"/>
          <a:ext cx="8686800" cy="490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S.No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Project Activities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Performance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lphaLcPeriod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UAV Data Acquisition &amp; Data Processing for Point Clouds/ DSM/ DTM / Ortho Photo/ Vegetation Index.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Generation of TIN, Slope and Aspect maps of Thynroit (Cabbage), Mawkriah (Cauliflower),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Thandnongiaw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(Paddy &amp; Ginger), Kdonghulu (Paddy &amp; Ginger), and Liarkhla villages (Paddy &amp; Ginger).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lphaLcPeriod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#s of UAV data acquisition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(Continuous              Process)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Ground Truthing - Sample Data Collection + Correlation with UAV Data Outputs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Performing           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(Continuous Process)</a:t>
                      </a:r>
                      <a:endParaRPr lang="en-US" sz="1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NDVI &amp; Advisory to Farmers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 Do -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Generated indices for determining the following soil attributes of Cabbage,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Cauliflowers and Paddy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project fields 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SOC,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(ii)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SMC,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(iii) N, (iv) P, &amp; (v) K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 Do -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-20320" y="228600"/>
            <a:ext cx="9144000" cy="5545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Cambria" panose="02040503050406030204" pitchFamily="18" charset="0"/>
              </a:rPr>
              <a:t>Progress of Project</a:t>
            </a:r>
            <a:br>
              <a:rPr lang="en-US" dirty="0" smtClean="0">
                <a:ea typeface="Cambria" panose="02040503050406030204" pitchFamily="18" charset="0"/>
              </a:rPr>
            </a:br>
            <a:r>
              <a:rPr lang="en-US" sz="2700" i="1" dirty="0" smtClean="0">
                <a:ea typeface="Cambria" panose="02040503050406030204" pitchFamily="18" charset="0"/>
              </a:rPr>
              <a:t>(28</a:t>
            </a:r>
            <a:r>
              <a:rPr lang="en-US" sz="2700" i="1" baseline="30000" dirty="0" smtClean="0">
                <a:ea typeface="Cambria" panose="02040503050406030204" pitchFamily="18" charset="0"/>
              </a:rPr>
              <a:t>th</a:t>
            </a:r>
            <a:r>
              <a:rPr lang="en-US" sz="2700" i="1" dirty="0" smtClean="0">
                <a:ea typeface="Cambria" panose="02040503050406030204" pitchFamily="18" charset="0"/>
              </a:rPr>
              <a:t> </a:t>
            </a:r>
            <a:r>
              <a:rPr lang="en-US" sz="2700" i="1" dirty="0" smtClean="0">
                <a:ea typeface="Cambria" panose="02040503050406030204" pitchFamily="18" charset="0"/>
              </a:rPr>
              <a:t>August</a:t>
            </a:r>
            <a:r>
              <a:rPr lang="en-US" sz="2700" i="1" dirty="0" smtClean="0">
                <a:ea typeface="Cambria" panose="02040503050406030204" pitchFamily="18" charset="0"/>
              </a:rPr>
              <a:t>, 2019 to 1</a:t>
            </a:r>
            <a:r>
              <a:rPr lang="en-US" sz="2700" i="1" baseline="30000" dirty="0" smtClean="0">
                <a:ea typeface="Cambria" panose="02040503050406030204" pitchFamily="18" charset="0"/>
              </a:rPr>
              <a:t>st</a:t>
            </a:r>
            <a:r>
              <a:rPr lang="en-US" sz="2700" i="1" dirty="0" smtClean="0">
                <a:ea typeface="Cambria" panose="02040503050406030204" pitchFamily="18" charset="0"/>
              </a:rPr>
              <a:t> </a:t>
            </a:r>
            <a:r>
              <a:rPr lang="en-US" sz="2700" i="1" dirty="0" smtClean="0">
                <a:ea typeface="Cambria" panose="02040503050406030204" pitchFamily="18" charset="0"/>
              </a:rPr>
              <a:t>May</a:t>
            </a:r>
            <a:r>
              <a:rPr lang="en-US" sz="2700" i="1" dirty="0" smtClean="0">
                <a:ea typeface="Cambria" panose="02040503050406030204" pitchFamily="18" charset="0"/>
              </a:rPr>
              <a:t>, </a:t>
            </a:r>
            <a:r>
              <a:rPr lang="en-US" sz="2700" i="1" dirty="0" smtClean="0">
                <a:ea typeface="Cambria" panose="02040503050406030204" pitchFamily="18" charset="0"/>
              </a:rPr>
              <a:t>2022)</a:t>
            </a:r>
            <a:endParaRPr lang="en-US" sz="2700" i="1" dirty="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7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2864846"/>
              </p:ext>
            </p:extLst>
          </p:nvPr>
        </p:nvGraphicFramePr>
        <p:xfrm>
          <a:off x="216408" y="1630680"/>
          <a:ext cx="86868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S.No</a:t>
                      </a:r>
                      <a:r>
                        <a:rPr lang="en-US" sz="200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Project Activities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Performance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meeting of the project amongst CPGS-AS, CAU (I), Umiam, Meghalaya; NESAC,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Barapani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Meghalaya and DIC, New Delhi on 28.09.2021 being presided by Dr. Vinay Thakur, Senior Director DIC and Additional Director General, BISAG-N.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of research project DHaBReT has been performed.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proactive calls providing Evidence Based Agro-Advisory Services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i="1" dirty="0" smtClean="0"/>
                        <a:t>212 #s</a:t>
                      </a:r>
                      <a:endParaRPr lang="en-US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SMSs pushed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21</a:t>
                      </a:r>
                      <a:r>
                        <a:rPr lang="en-US" sz="2000" baseline="0" dirty="0" smtClean="0"/>
                        <a:t> #s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0037" y="598521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Contd.</a:t>
            </a:r>
            <a:endParaRPr lang="en-US" b="1" i="1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-20320" y="228600"/>
            <a:ext cx="9144000" cy="5545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Cambria" panose="02040503050406030204" pitchFamily="18" charset="0"/>
              </a:rPr>
              <a:t>Progress of Project</a:t>
            </a:r>
            <a:br>
              <a:rPr lang="en-US" dirty="0" smtClean="0">
                <a:ea typeface="Cambria" panose="02040503050406030204" pitchFamily="18" charset="0"/>
              </a:rPr>
            </a:br>
            <a:r>
              <a:rPr lang="en-US" sz="2700" i="1" dirty="0" smtClean="0">
                <a:ea typeface="Cambria" panose="02040503050406030204" pitchFamily="18" charset="0"/>
              </a:rPr>
              <a:t>(28</a:t>
            </a:r>
            <a:r>
              <a:rPr lang="en-US" sz="2700" i="1" baseline="30000" dirty="0" smtClean="0">
                <a:ea typeface="Cambria" panose="02040503050406030204" pitchFamily="18" charset="0"/>
              </a:rPr>
              <a:t>th</a:t>
            </a:r>
            <a:r>
              <a:rPr lang="en-US" sz="2700" i="1" dirty="0" smtClean="0">
                <a:ea typeface="Cambria" panose="02040503050406030204" pitchFamily="18" charset="0"/>
              </a:rPr>
              <a:t> </a:t>
            </a:r>
            <a:r>
              <a:rPr lang="en-US" sz="2700" i="1" dirty="0" smtClean="0">
                <a:ea typeface="Cambria" panose="02040503050406030204" pitchFamily="18" charset="0"/>
              </a:rPr>
              <a:t>August</a:t>
            </a:r>
            <a:r>
              <a:rPr lang="en-US" sz="2700" i="1" dirty="0" smtClean="0">
                <a:ea typeface="Cambria" panose="02040503050406030204" pitchFamily="18" charset="0"/>
              </a:rPr>
              <a:t>, 2019 to 1</a:t>
            </a:r>
            <a:r>
              <a:rPr lang="en-US" sz="2700" i="1" baseline="30000" dirty="0" smtClean="0">
                <a:ea typeface="Cambria" panose="02040503050406030204" pitchFamily="18" charset="0"/>
              </a:rPr>
              <a:t>st</a:t>
            </a:r>
            <a:r>
              <a:rPr lang="en-US" sz="2700" i="1" dirty="0" smtClean="0">
                <a:ea typeface="Cambria" panose="02040503050406030204" pitchFamily="18" charset="0"/>
              </a:rPr>
              <a:t> </a:t>
            </a:r>
            <a:r>
              <a:rPr lang="en-US" sz="2700" i="1" dirty="0" smtClean="0">
                <a:ea typeface="Cambria" panose="02040503050406030204" pitchFamily="18" charset="0"/>
              </a:rPr>
              <a:t>May, </a:t>
            </a:r>
            <a:r>
              <a:rPr lang="en-US" sz="2700" i="1" dirty="0" smtClean="0">
                <a:ea typeface="Cambria" panose="02040503050406030204" pitchFamily="18" charset="0"/>
              </a:rPr>
              <a:t>2022)</a:t>
            </a:r>
            <a:endParaRPr lang="en-US" sz="2700" i="1" dirty="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8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12192" y="304800"/>
            <a:ext cx="9144000" cy="554587"/>
          </a:xfrm>
        </p:spPr>
        <p:txBody>
          <a:bodyPr>
            <a:noAutofit/>
          </a:bodyPr>
          <a:lstStyle/>
          <a:p>
            <a:r>
              <a:rPr lang="en-US" sz="2400" dirty="0" smtClean="0">
                <a:ea typeface="Cambria" panose="02040503050406030204" pitchFamily="18" charset="0"/>
              </a:rPr>
              <a:t>Plan for next 6 (six) months</a:t>
            </a:r>
            <a:br>
              <a:rPr lang="en-US" sz="2400" dirty="0" smtClean="0">
                <a:ea typeface="Cambria" panose="02040503050406030204" pitchFamily="18" charset="0"/>
              </a:rPr>
            </a:br>
            <a:endParaRPr lang="en-US" sz="1800" i="1" dirty="0"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445008" y="1143000"/>
            <a:ext cx="8229600" cy="53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8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Image result for faceboo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Outputs of Project </a:t>
            </a:r>
            <a:endParaRPr lang="en-US" dirty="0"/>
          </a:p>
        </p:txBody>
      </p:sp>
      <p:pic>
        <p:nvPicPr>
          <p:cNvPr id="9" name="Picture 8" descr="G:\OUTPUT\1RGB_WHOL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191" y="1104652"/>
            <a:ext cx="4440809" cy="4586601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0" name="Picture 9" descr="G:\OUTPUT\5ASPEC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190" y="1104653"/>
            <a:ext cx="4242689" cy="4586601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6848" y="5867400"/>
            <a:ext cx="8790304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n-US" b="1" dirty="0" smtClean="0"/>
              <a:t>Plate 1: </a:t>
            </a:r>
            <a:r>
              <a:rPr lang="en-US" dirty="0" smtClean="0"/>
              <a:t>RGB &amp; Aspect Maps </a:t>
            </a:r>
            <a:r>
              <a:rPr lang="en-US" dirty="0"/>
              <a:t>of Paddy and Ginger Fields of Thadnongiaw, Kdonghulu and Liarkhla Villages of Bhoirymbong CRD Block, Ri-bhoi District</a:t>
            </a:r>
          </a:p>
        </p:txBody>
      </p:sp>
    </p:spTree>
    <p:extLst>
      <p:ext uri="{BB962C8B-B14F-4D97-AF65-F5344CB8AC3E}">
        <p14:creationId xmlns:p14="http://schemas.microsoft.com/office/powerpoint/2010/main" xmlns="" val="22228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1152</Words>
  <Application>Microsoft Office PowerPoint</Application>
  <PresentationFormat>On-screen Show (4:3)</PresentationFormat>
  <Paragraphs>167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An Initiative of Drone/UAV Applications in Agriculture </vt:lpstr>
      <vt:lpstr>Objectives</vt:lpstr>
      <vt:lpstr>Sampling Plan Adopted</vt:lpstr>
      <vt:lpstr>Project Workflow</vt:lpstr>
      <vt:lpstr>Progress of Project (28th August, 2019 to 1st May, 2022)</vt:lpstr>
      <vt:lpstr>Progress of Project (28th August, 2019 to 1st May, 2022)</vt:lpstr>
      <vt:lpstr>Progress of Project (28th August, 2019 to 1st May, 2022)</vt:lpstr>
      <vt:lpstr>Plan for next 6 (six) months </vt:lpstr>
      <vt:lpstr>Outputs of Project </vt:lpstr>
      <vt:lpstr>Outputs of Project </vt:lpstr>
      <vt:lpstr>Outputs of Project </vt:lpstr>
      <vt:lpstr>Outputs of Project </vt:lpstr>
      <vt:lpstr>Outputs of Project </vt:lpstr>
      <vt:lpstr>Drone Survey &amp; Awareness Programmes</vt:lpstr>
      <vt:lpstr>Drone Survey &amp; Awareness Programmes</vt:lpstr>
      <vt:lpstr>Drone Survey &amp; Awareness Programmes</vt:lpstr>
      <vt:lpstr>Field Demonstration and Monitoring Visit</vt:lpstr>
      <vt:lpstr>Plate 10: Samples collection from project fields and its laboratory analysis for triangulation with UAV data</vt:lpstr>
      <vt:lpstr>Farm Demarcation Using Drone Image</vt:lpstr>
      <vt:lpstr>Participatory Validation </vt:lpstr>
      <vt:lpstr>Other extension activities of DHaBReT</vt:lpstr>
      <vt:lpstr>Information to be available on IIDS for Advisories</vt:lpstr>
      <vt:lpstr>Benefits of Research Project</vt:lpstr>
      <vt:lpstr>Slide 24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 S Singh</dc:creator>
  <cp:lastModifiedBy>server</cp:lastModifiedBy>
  <cp:revision>156</cp:revision>
  <dcterms:created xsi:type="dcterms:W3CDTF">2021-04-20T08:11:42Z</dcterms:created>
  <dcterms:modified xsi:type="dcterms:W3CDTF">2022-05-02T03:11:56Z</dcterms:modified>
</cp:coreProperties>
</file>