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60" r:id="rId3"/>
    <p:sldId id="283" r:id="rId4"/>
    <p:sldId id="284" r:id="rId5"/>
    <p:sldId id="276" r:id="rId6"/>
    <p:sldId id="277" r:id="rId7"/>
    <p:sldId id="287" r:id="rId8"/>
    <p:sldId id="288" r:id="rId9"/>
    <p:sldId id="285" r:id="rId10"/>
    <p:sldId id="282" r:id="rId1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35FC45E-76BA-4D1D-AF86-C854ABEBEF57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B61EA19-E46B-4820-BD29-FD35E67B89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515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73A19-3948-4B4E-9E4A-8E75C5E3C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E1FC16F-B2CA-49B5-B9A9-7B096B079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41D743-56AB-46C1-9464-CD1C1014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2BC7A8-7D4E-4EB6-A003-58B69EFC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2187E1-1B6F-4BE5-9FA1-748AB5FD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3"/>
            <a:ext cx="3699108" cy="10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9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EF9C0B-55FF-44D1-A084-B0445815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000AA5-921A-42F2-9F8A-B98577C0D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F8D1FC-99E4-40C3-B447-06789897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E1AC84-34F0-4695-AC81-E8539CF2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921871-023A-45B9-B172-696C6B00E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062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7FB3E39-0BBC-42D1-92CB-E1F5C3360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ABD540D-BEEE-41A5-9AFD-C2C084081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349945-F4F1-48C3-B4BE-64E3DD98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A0CDF8-545F-4303-9859-BB853AC6C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52EBA8-0848-4BE5-A071-8342100B2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095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5C203B-46DB-474A-9DD4-B6B96685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7695"/>
            <a:ext cx="10642600" cy="656705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35A82B-FEBF-43CC-97D2-BFB8CB356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84" y="1151458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FA217B-92D6-4027-B1C2-B6DC413C9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BF5DB9-A54F-4D45-87B9-439A51E8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4A9F5E-3253-4C7F-9097-05F84835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5139" y="113415"/>
            <a:ext cx="705710" cy="1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1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FDD0FB-B4BD-40F1-81AE-18AFA91E0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0AA6C6-D992-49DE-8C78-D62E8A2D8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4B4054-FEF9-4B6C-A8A9-D38AF196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F8855F-54C6-4A22-A030-F303D4B9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FA0171-1C87-44BA-8844-B2CBBC21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5139" y="113415"/>
            <a:ext cx="705710" cy="1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2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2748BA-186C-4E39-A3D1-9E538A85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27CFC3-B853-4094-8E63-84C3F97D7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B5D27E-AFBC-4382-9950-483A5A2FA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35EED0-7AB7-47D9-BA7F-B7F8F447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5FA8E9-92B3-4946-8A76-874B6FD86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AF016B-8C61-45E5-9573-A7C5724C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5139" y="113415"/>
            <a:ext cx="705710" cy="1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7A6C3-7072-4357-ABF5-89F53DAD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707385-31D0-45D1-9FAD-6946E3389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A1EF64-CE95-4BE6-8DFD-98173D14C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72D96A-397D-4CEE-8FF2-EF4076467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3952845-A996-4301-A84A-95C242A00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BD16E92-5A20-4D60-8120-A6BAB219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1EECA64-2A75-4D5B-91FD-FC6A7180F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E66CF2E-C6E7-4E7D-AAAD-7EFB259E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5139" y="113415"/>
            <a:ext cx="705710" cy="1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4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594006-C080-462C-91CC-3135ADB3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E97E1D4-342B-4486-B810-C3ECFBFC5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3F845EA-5C7D-4D63-B122-6E118A45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CA10ECF-AD61-4479-9E98-38D226BF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5139" y="113415"/>
            <a:ext cx="705710" cy="1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4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6E8253-9CD1-4863-89FC-735EBDFF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705F511-B22E-4D17-9153-6E74A93F6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8680BBF-CF5A-4104-8722-CCDF4574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5139" y="113415"/>
            <a:ext cx="705710" cy="1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6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70542C-4BDC-4AD7-BDDD-42324DC0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D50AFC-5529-4C76-812B-2902F3EAD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5B2A80-4684-43E7-80AD-7CB728EA3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242F63-23E1-4E0E-9414-5E5C89B1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EC5BDF3-6FFA-4B20-B287-7358C6F2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8EEBC5-5482-4E47-A047-15174CE8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5139" y="113415"/>
            <a:ext cx="705710" cy="1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9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10652-A656-4E13-9617-C6875109E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DC3A501-1802-46B5-A2E5-D98111D6D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B116424-BFF2-485E-8EC9-643A677E3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5FF9DB-4BC9-40CA-8974-9AA3CE8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6D5636-DB21-4764-8648-2B5FBD00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721A0E-B612-4C4B-9C14-B1087B65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500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89B11E1-4F30-44FB-ACF1-981B5A05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BAEF2-A4CB-41F5-9EE0-C940E3060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4C3952-9D77-47B9-BC24-B1F3FDC39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AE56E-69D8-44A0-BB26-8D6BCE7FA656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DEEE7A-78A2-40B8-9E94-1A5CBB32D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E5C455-64E5-4B19-A2F3-C57FEF5BF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E82B6-1074-4C50-A72D-38F593C82257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135139" y="113415"/>
            <a:ext cx="705710" cy="12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2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igitalsky.dgca.gov.in/airspace-map/#/app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0E3D7-B7BA-40D9-99B3-37B9C5EC8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9347"/>
            <a:ext cx="9144000" cy="1270616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Regulatory Overview, Issues and Future Plans </a:t>
            </a:r>
            <a:endParaRPr lang="en-IN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CBC11CE-CAF6-4A81-BBBF-2D36CF6B1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2 May 2022</a:t>
            </a:r>
            <a:endParaRPr lang="en-IN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0E3D7-B7BA-40D9-99B3-37B9C5EC8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9347"/>
            <a:ext cx="9144000" cy="1270616"/>
          </a:xfrm>
        </p:spPr>
        <p:txBody>
          <a:bodyPr>
            <a:normAutofit/>
          </a:bodyPr>
          <a:lstStyle/>
          <a:p>
            <a:r>
              <a:rPr lang="en-IN" b="1" dirty="0" smtClean="0"/>
              <a:t>Thank You !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5613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5561A-6936-4064-914D-D6CB4729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Agenda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2B3404-B9BC-43F7-8AEC-DAEBEC83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84" y="1151457"/>
            <a:ext cx="10515600" cy="5448847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 Regulatory Overview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Rules &amp; Regulation – update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Digital Sky Platform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800" b="1" dirty="0" smtClean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 Key Issues (Agriculture as a use case)</a:t>
            </a:r>
          </a:p>
          <a:p>
            <a:pPr marL="0" lvl="0" indent="0">
              <a:buNone/>
            </a:pPr>
            <a:endParaRPr lang="en-US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 Future Plans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>
                <a:cs typeface="Arial" panose="020B0604020202020204" pitchFamily="34" charset="0"/>
              </a:rPr>
              <a:t>DigitalSky Phase </a:t>
            </a:r>
            <a:r>
              <a:rPr lang="en-US" sz="2800" b="1" dirty="0">
                <a:cs typeface="Arial" panose="020B0604020202020204" pitchFamily="34" charset="0"/>
              </a:rPr>
              <a:t>2 Features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5561A-6936-4064-914D-D6CB4729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Rules &amp; Regulation - Update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2B3404-B9BC-43F7-8AEC-DAEBEC83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84" y="1151457"/>
            <a:ext cx="10515600" cy="544884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r>
              <a:rPr lang="en-IN" b="1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IN" b="1" dirty="0">
                <a:solidFill>
                  <a:schemeClr val="accent1">
                    <a:lumMod val="75000"/>
                  </a:schemeClr>
                </a:solidFill>
              </a:rPr>
              <a:t>March, </a:t>
            </a: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2021 </a:t>
            </a:r>
            <a:r>
              <a:rPr lang="en-IN" dirty="0" smtClean="0">
                <a:sym typeface="Wingdings" panose="05000000000000000000" pitchFamily="2" charset="2"/>
              </a:rPr>
              <a:t> </a:t>
            </a:r>
            <a:r>
              <a:rPr lang="en-IN" dirty="0" smtClean="0"/>
              <a:t>Rule 15 A and CAR Section 3, Series X, Part – I was superseded by the UAS Rules, 2021 published by MoCA in the Official Gazette </a:t>
            </a:r>
          </a:p>
          <a:p>
            <a:pPr>
              <a:buFont typeface="Wingdings" panose="05000000000000000000" pitchFamily="2" charset="2"/>
              <a:buChar char="q"/>
            </a:pPr>
            <a:endParaRPr lang="en-IN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25</a:t>
            </a:r>
            <a:r>
              <a:rPr lang="en-IN" b="1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 August, 2021 </a:t>
            </a:r>
            <a:r>
              <a:rPr lang="en-IN" dirty="0" smtClean="0">
                <a:sym typeface="Wingdings" panose="05000000000000000000" pitchFamily="2" charset="2"/>
              </a:rPr>
              <a:t> </a:t>
            </a:r>
            <a:r>
              <a:rPr lang="en-IN" dirty="0" smtClean="0"/>
              <a:t>The UAS Rules, 2021 was repealed by “The Drone Rules, 2021 </a:t>
            </a:r>
          </a:p>
          <a:p>
            <a:pPr>
              <a:buFont typeface="Wingdings" panose="05000000000000000000" pitchFamily="2" charset="2"/>
              <a:buChar char="q"/>
            </a:pPr>
            <a:endParaRPr lang="en-IN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24</a:t>
            </a:r>
            <a:r>
              <a:rPr lang="en-IN" b="1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 October, 2021 </a:t>
            </a:r>
            <a:r>
              <a:rPr lang="en-IN" dirty="0" smtClean="0">
                <a:sym typeface="Wingdings" panose="05000000000000000000" pitchFamily="2" charset="2"/>
              </a:rPr>
              <a:t> The National UTM Policy Framework was published by MoCA</a:t>
            </a:r>
          </a:p>
          <a:p>
            <a:pPr>
              <a:buFont typeface="Wingdings" panose="05000000000000000000" pitchFamily="2" charset="2"/>
              <a:buChar char="q"/>
            </a:pPr>
            <a:endParaRPr lang="en-IN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26</a:t>
            </a:r>
            <a:r>
              <a:rPr lang="en-IN" b="1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</a:rPr>
              <a:t> January, 2022 </a:t>
            </a:r>
            <a:r>
              <a:rPr lang="en-IN" dirty="0" smtClean="0">
                <a:sym typeface="Wingdings" panose="05000000000000000000" pitchFamily="2" charset="2"/>
              </a:rPr>
              <a:t> The Certification Scheme for Unmanned Aircraft Systems was published in the Official Gazette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97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5561A-6936-4064-914D-D6CB4729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Rules &amp; Regulation - Update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776" y="1347257"/>
            <a:ext cx="38668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Drone Rules, 2021*</a:t>
            </a:r>
            <a:endParaRPr lang="en-US" sz="2400" b="1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5963" y="1342790"/>
            <a:ext cx="38668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National UTM Policy</a:t>
            </a:r>
            <a:endParaRPr lang="en-US" sz="2400" b="1" u="sng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74495" y="1342790"/>
            <a:ext cx="38668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Certification Scheme for UAS</a:t>
            </a:r>
            <a:endParaRPr lang="en-US" sz="2400" b="1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105108" y="2098238"/>
            <a:ext cx="0" cy="334178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25408" y="2111521"/>
            <a:ext cx="0" cy="334178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204254" y="2111521"/>
            <a:ext cx="356864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Details Stakeholders;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cap="none" spc="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UTM Architecture;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Real time identification &amp; tracking;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cap="none" spc="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UTM deployment </a:t>
            </a:r>
            <a:r>
              <a:rPr lang="en-US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plan; and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Scope for conducting UTM experiments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776" y="1956855"/>
            <a:ext cx="3887187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 Drone need to have </a:t>
            </a:r>
            <a:r>
              <a:rPr lang="en-US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UIN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 Remote Pilots should have undergone training from authorized RPTO &amp; have obtained </a:t>
            </a:r>
            <a:r>
              <a:rPr lang="en-US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RPC</a:t>
            </a:r>
            <a:r>
              <a:rPr lang="en-US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i="1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[Nano &amp; micro non commercial exempted]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 type/ models of Drones should have a type certificate </a:t>
            </a:r>
            <a:r>
              <a:rPr lang="en-US" i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[Model and Nano category exempted]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operator/ operation permit in </a:t>
            </a:r>
            <a:r>
              <a:rPr lang="en-US" cap="none" spc="0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Green Zones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ATC permission is required in </a:t>
            </a:r>
            <a:r>
              <a:rPr lang="en-US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yellow zone</a:t>
            </a:r>
            <a:endParaRPr lang="en-US" cap="none" spc="0" dirty="0" smtClean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 zone </a:t>
            </a:r>
            <a:r>
              <a:rPr lang="en-US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(a.k.a. geo zones) prior permission is required</a:t>
            </a: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from MoCA &amp; red zone owner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Mandatory </a:t>
            </a:r>
            <a:r>
              <a:rPr lang="en-US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Insurance </a:t>
            </a:r>
            <a:r>
              <a:rPr lang="en-US" i="1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[Nano category exempted]</a:t>
            </a:r>
            <a:endParaRPr lang="en-US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74495" y="2098238"/>
            <a:ext cx="3568640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Certification Criteria (minimum requirement for airworthiness) for certification of UAS </a:t>
            </a:r>
            <a:r>
              <a:rPr lang="en-US" i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[upto medium category (&lt;150kg)]</a:t>
            </a: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the following scenarios: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Flying in VLOS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Flying in Day &amp; Night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Flying below 400 </a:t>
            </a:r>
            <a:r>
              <a:rPr lang="en-US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ft</a:t>
            </a: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AGL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Acceptable standards &amp; methods of evaluation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Accreditation / authorization of testing entities/ certified bodies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6466" y="6345554"/>
            <a:ext cx="21857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 </a:t>
            </a:r>
            <a:r>
              <a:rPr lang="en-US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Applicable upto 500kg</a:t>
            </a:r>
            <a:endParaRPr 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610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5561A-6936-4064-914D-D6CB4729A6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/>
              <a:t>DigitalSky Platform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B4B659E-02F7-5342-9603-63CDEA889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62" r="22355" b="8925"/>
          <a:stretch/>
        </p:blipFill>
        <p:spPr>
          <a:xfrm>
            <a:off x="9007561" y="3794761"/>
            <a:ext cx="3174280" cy="30530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62E369B9-D54F-4846-9C70-7A671D1D0302}"/>
              </a:ext>
            </a:extLst>
          </p:cNvPr>
          <p:cNvSpPr txBox="1">
            <a:spLocks/>
          </p:cNvSpPr>
          <p:nvPr/>
        </p:nvSpPr>
        <p:spPr>
          <a:xfrm>
            <a:off x="359999" y="2101988"/>
            <a:ext cx="4470399" cy="481182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About the platform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 smtClean="0"/>
              <a:t>Enable </a:t>
            </a:r>
            <a:r>
              <a:rPr lang="en-US" sz="1600" b="1" dirty="0" smtClean="0"/>
              <a:t>Regulated Drone flights</a:t>
            </a:r>
            <a:r>
              <a:rPr lang="en-US" sz="1600" dirty="0" smtClean="0"/>
              <a:t> regulation across the country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 smtClean="0"/>
              <a:t>Provide </a:t>
            </a:r>
            <a:r>
              <a:rPr lang="en-US" sz="1600" b="1" dirty="0" smtClean="0"/>
              <a:t>Single Window Service </a:t>
            </a:r>
            <a:r>
              <a:rPr lang="en-US" sz="1600" dirty="0" smtClean="0"/>
              <a:t>to its service providers as well consumers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 smtClean="0"/>
              <a:t>Provide regulators and approvers a dashboard to </a:t>
            </a:r>
            <a:r>
              <a:rPr lang="en-US" sz="1600" b="1" dirty="0" smtClean="0"/>
              <a:t>monitor</a:t>
            </a:r>
            <a:r>
              <a:rPr lang="en-US" sz="1600" dirty="0" smtClean="0"/>
              <a:t> the operations in the sky.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 smtClean="0"/>
              <a:t>Tracking and analyzing </a:t>
            </a:r>
            <a:r>
              <a:rPr lang="en-US" sz="1600" dirty="0" smtClean="0"/>
              <a:t>flights and its related data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 smtClean="0"/>
              <a:t>Scalable, robust and secure </a:t>
            </a:r>
            <a:r>
              <a:rPr lang="en-US" sz="1600" dirty="0" smtClean="0"/>
              <a:t>ecosystem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 smtClean="0"/>
              <a:t>Will be available through web, android, iOS</a:t>
            </a:r>
            <a:endParaRPr lang="en-US" sz="16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="" xmlns:a16="http://schemas.microsoft.com/office/drawing/2014/main" id="{8D903A4D-3364-014B-9603-DDE0F2F975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F02F0-7A45-4BFB-A264-947079AA91A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E6BAFF6-C8C2-8244-AE2A-DEE8331D1D7B}"/>
              </a:ext>
            </a:extLst>
          </p:cNvPr>
          <p:cNvSpPr txBox="1">
            <a:spLocks/>
          </p:cNvSpPr>
          <p:nvPr/>
        </p:nvSpPr>
        <p:spPr>
          <a:xfrm>
            <a:off x="5227359" y="2101988"/>
            <a:ext cx="5195416" cy="4846628"/>
          </a:xfrm>
          <a:prstGeom prst="rect">
            <a:avLst/>
          </a:prstGeom>
          <a:ln>
            <a:noFill/>
          </a:ln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N" sz="2000" b="1" dirty="0">
                <a:solidFill>
                  <a:schemeClr val="accent1">
                    <a:lumMod val="75000"/>
                  </a:schemeClr>
                </a:solidFill>
              </a:rPr>
              <a:t>Key Features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IN" sz="1600" b="1" dirty="0"/>
              <a:t>Registration </a:t>
            </a:r>
            <a:r>
              <a:rPr lang="en-IN" sz="1600" dirty="0"/>
              <a:t>of Manufacturers/Drone Owners, Operators, Pilots, Remote Pilot Training Organizations etc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IN" sz="1600" b="1" dirty="0"/>
              <a:t>Type Certificate – </a:t>
            </a:r>
            <a:r>
              <a:rPr lang="en-IN" sz="1600" dirty="0"/>
              <a:t>Application and Issuance (D1)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IN" sz="1600" b="1" dirty="0"/>
              <a:t>Unique Identification Number (UIN) </a:t>
            </a:r>
            <a:r>
              <a:rPr lang="en-IN" sz="1600" dirty="0"/>
              <a:t>– Request, Issuance (D2) and </a:t>
            </a:r>
            <a:r>
              <a:rPr lang="en-IN" sz="1600" dirty="0" smtClean="0"/>
              <a:t>Transfer &amp; Deregistration </a:t>
            </a:r>
            <a:r>
              <a:rPr lang="en-IN" sz="1600" dirty="0"/>
              <a:t>(D3)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IN" sz="1600" b="1" dirty="0"/>
              <a:t>Certification for </a:t>
            </a:r>
            <a:r>
              <a:rPr lang="en-IN" sz="1600" dirty="0"/>
              <a:t>Pilots (D4) &amp; Remote Pilot Training Organizations (D5)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IN" sz="1600" b="1" dirty="0"/>
              <a:t>Airspace Management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IN" sz="1600" b="1" dirty="0"/>
              <a:t>Flight Plan – </a:t>
            </a:r>
            <a:r>
              <a:rPr lang="en-IN" sz="1600" dirty="0"/>
              <a:t>Creation &amp; Approvals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IN" sz="1600" b="1" dirty="0"/>
              <a:t>Incident reporting &amp; tracking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IN" sz="1600" b="1" dirty="0"/>
              <a:t>Monitoring &amp; Analytics</a:t>
            </a:r>
            <a:endParaRPr lang="en-IN" sz="16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443830-868B-43B4-9C78-56A23171BCED}"/>
              </a:ext>
            </a:extLst>
          </p:cNvPr>
          <p:cNvSpPr txBox="1"/>
          <p:nvPr/>
        </p:nvSpPr>
        <p:spPr>
          <a:xfrm>
            <a:off x="359999" y="969585"/>
            <a:ext cx="11821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development of DigitalSky Platform has been undertaken with a dual purpose of supporting the growth and regulation of drones ecosystem in India. </a:t>
            </a:r>
            <a:r>
              <a:rPr lang="en-US" sz="1600" b="1" dirty="0" smtClean="0"/>
              <a:t>The RFP (Tender) was floated by AAI for MoCA. Purchase Order (PO) for Digital Sky was awarded to M/s Happiest Minds Technologies Limited, Bengaluru on 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August, 2019.  The project as such is managed/monitored by AAI with the approval of MoCA.</a:t>
            </a:r>
            <a:r>
              <a:rPr lang="en-US" sz="1600" dirty="0" smtClean="0"/>
              <a:t> The </a:t>
            </a:r>
            <a:r>
              <a:rPr lang="en-US" sz="1600" dirty="0"/>
              <a:t>platform shall enable below features at a high level:- </a:t>
            </a:r>
          </a:p>
        </p:txBody>
      </p:sp>
    </p:spTree>
    <p:extLst>
      <p:ext uri="{BB962C8B-B14F-4D97-AF65-F5344CB8AC3E}">
        <p14:creationId xmlns:p14="http://schemas.microsoft.com/office/powerpoint/2010/main" val="11900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5561A-6936-4064-914D-D6CB4729A6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/>
              <a:t>DigitalSky Platform </a:t>
            </a:r>
            <a:r>
              <a:rPr lang="en-US" dirty="0"/>
              <a:t>– Key Actors</a:t>
            </a:r>
            <a:endParaRPr lang="en-IN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649A0FF4-83BE-1B4D-BA92-9908A05515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F02F0-7A45-4BFB-A264-947079AA91A4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ED9E64-EA82-3E45-8BD7-E547B45E4A8F}"/>
              </a:ext>
            </a:extLst>
          </p:cNvPr>
          <p:cNvSpPr txBox="1"/>
          <p:nvPr/>
        </p:nvSpPr>
        <p:spPr>
          <a:xfrm>
            <a:off x="7294053" y="2449373"/>
            <a:ext cx="4054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Manufacturer / Importer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Operator/User/Owner for drones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Remote </a:t>
            </a:r>
            <a:r>
              <a:rPr lang="en-US" dirty="0"/>
              <a:t>Pilot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Pilot Training Organization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C990866-5722-B84F-BA74-CD418112873F}"/>
              </a:ext>
            </a:extLst>
          </p:cNvPr>
          <p:cNvCxnSpPr>
            <a:cxnSpLocks/>
          </p:cNvCxnSpPr>
          <p:nvPr/>
        </p:nvCxnSpPr>
        <p:spPr>
          <a:xfrm>
            <a:off x="6512686" y="1611253"/>
            <a:ext cx="0" cy="42494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5FE4F63-6E0F-1C49-BC08-6AA137E0D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56"/>
          <a:stretch/>
        </p:blipFill>
        <p:spPr>
          <a:xfrm>
            <a:off x="7531799" y="4141093"/>
            <a:ext cx="3578701" cy="1666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337EFB1-CBC6-A343-8874-F5B2FC02B06D}"/>
              </a:ext>
            </a:extLst>
          </p:cNvPr>
          <p:cNvSpPr txBox="1"/>
          <p:nvPr/>
        </p:nvSpPr>
        <p:spPr>
          <a:xfrm>
            <a:off x="359999" y="2449373"/>
            <a:ext cx="253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DGCA 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MoD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AAI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MoCA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EF365F-9B3B-DD4A-AD26-578A43A6E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810"/>
          <a:stretch/>
        </p:blipFill>
        <p:spPr>
          <a:xfrm>
            <a:off x="587828" y="4194387"/>
            <a:ext cx="4445555" cy="1666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A50A304-746A-1E4C-8C5B-B53D87FF239B}"/>
              </a:ext>
            </a:extLst>
          </p:cNvPr>
          <p:cNvSpPr txBox="1"/>
          <p:nvPr/>
        </p:nvSpPr>
        <p:spPr>
          <a:xfrm>
            <a:off x="2614039" y="2449373"/>
            <a:ext cx="253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MHA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Police Departments</a:t>
            </a:r>
            <a:endParaRPr lang="en-IN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QCI / ATE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Other Departments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33AD50-7F80-2F4E-B17C-F9535E4B0CF4}"/>
              </a:ext>
            </a:extLst>
          </p:cNvPr>
          <p:cNvSpPr txBox="1"/>
          <p:nvPr/>
        </p:nvSpPr>
        <p:spPr>
          <a:xfrm>
            <a:off x="359999" y="1611253"/>
            <a:ext cx="406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Regulators and </a:t>
            </a:r>
            <a:r>
              <a:rPr lang="en-US" sz="2400" b="1" dirty="0" smtClean="0"/>
              <a:t> Approvers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2A435A2-DF75-6345-840B-1185BCE996AA}"/>
              </a:ext>
            </a:extLst>
          </p:cNvPr>
          <p:cNvSpPr txBox="1"/>
          <p:nvPr/>
        </p:nvSpPr>
        <p:spPr>
          <a:xfrm>
            <a:off x="7303537" y="1363396"/>
            <a:ext cx="2682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Consumers and </a:t>
            </a:r>
          </a:p>
          <a:p>
            <a:r>
              <a:rPr lang="en-US" sz="2400" b="1" dirty="0"/>
              <a:t>Service providers</a:t>
            </a:r>
          </a:p>
        </p:txBody>
      </p:sp>
    </p:spTree>
    <p:extLst>
      <p:ext uri="{BB962C8B-B14F-4D97-AF65-F5344CB8AC3E}">
        <p14:creationId xmlns:p14="http://schemas.microsoft.com/office/powerpoint/2010/main" val="1749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5561A-6936-4064-914D-D6CB4729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DigitalSky Platform</a:t>
            </a:r>
            <a:r>
              <a:rPr lang="en-US" dirty="0" smtClean="0">
                <a:latin typeface="Calibri (Body)"/>
              </a:rPr>
              <a:t>– Interactive Airspace Map</a:t>
            </a:r>
            <a:endParaRPr lang="en-US" dirty="0">
              <a:latin typeface="Calibri (Body)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="" xmlns:a16="http://schemas.microsoft.com/office/drawing/2014/main" id="{53388C97-3585-439D-B8DD-5F9D19048F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F02F0-7A45-4BFB-A264-947079AA91A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8783" y="6352143"/>
            <a:ext cx="491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hlinkClick r:id="rId2"/>
              </a:rPr>
              <a:t>https://digitalsky.dgca.gov.in/airspace-map/#/</a:t>
            </a:r>
            <a:r>
              <a:rPr lang="en-IN" dirty="0" smtClean="0">
                <a:hlinkClick r:id="rId2"/>
              </a:rPr>
              <a:t>app</a:t>
            </a:r>
            <a:r>
              <a:rPr lang="en-IN" dirty="0" smtClean="0"/>
              <a:t> 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10642600" cy="56538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3976" y="5501852"/>
            <a:ext cx="32980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 &amp; Yellow Zones around NASC</a:t>
            </a:r>
            <a:endParaRPr lang="en-US" sz="28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70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5561A-6936-4064-914D-D6CB4729A6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/>
              <a:t>Key Issues (Agriculture as a use case)</a:t>
            </a:r>
            <a:endParaRPr lang="en-IN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649A0FF4-83BE-1B4D-BA92-9908A05515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F02F0-7A45-4BFB-A264-947079AA91A4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1405" y="1639330"/>
            <a:ext cx="101243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dirty="0" smtClean="0"/>
              <a:t>Non availability of Certified Drones (Type Certified)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dirty="0" smtClean="0"/>
              <a:t>Shortage of trained remote pilots/Instructors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dirty="0" smtClean="0"/>
              <a:t>Shortage of component and part of </a:t>
            </a:r>
            <a:r>
              <a:rPr lang="en-IN" sz="3200" dirty="0" err="1" smtClean="0"/>
              <a:t>Agri</a:t>
            </a:r>
            <a:r>
              <a:rPr lang="en-IN" sz="3200" dirty="0" smtClean="0"/>
              <a:t>- Drones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dirty="0" smtClean="0"/>
              <a:t>Digital Sky Platform- It is under Phase 2 development and other features like flight planning, UTM, situational awareness, Remote Pilot certificates etc will be added in due course.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3223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5561A-6936-4064-914D-D6CB4729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 (Body)"/>
              </a:rPr>
              <a:t>Future Plans- Digital Sky Phase </a:t>
            </a:r>
            <a:r>
              <a:rPr lang="en-US" dirty="0">
                <a:latin typeface="Calibri (Body)"/>
              </a:rPr>
              <a:t>2 </a:t>
            </a:r>
            <a:r>
              <a:rPr lang="en-US" dirty="0" smtClean="0">
                <a:latin typeface="Calibri (Body)"/>
              </a:rPr>
              <a:t>Features</a:t>
            </a:r>
            <a:endParaRPr lang="en-US" dirty="0">
              <a:latin typeface="Calibri (Body)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649A0FF4-83BE-1B4D-BA92-9908A05515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F02F0-7A45-4BFB-A264-947079AA91A4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Rectangle: Rounded Corners 4">
            <a:extLst>
              <a:ext uri="{FF2B5EF4-FFF2-40B4-BE49-F238E27FC236}">
                <a16:creationId xmlns="" xmlns:a16="http://schemas.microsoft.com/office/drawing/2014/main" id="{3A02E80D-1343-4F85-B0D0-9C8EA8E93473}"/>
              </a:ext>
            </a:extLst>
          </p:cNvPr>
          <p:cNvSpPr/>
          <p:nvPr/>
        </p:nvSpPr>
        <p:spPr>
          <a:xfrm>
            <a:off x="802637" y="1278194"/>
            <a:ext cx="3227832" cy="698090"/>
          </a:xfrm>
          <a:prstGeom prst="roundRect">
            <a:avLst>
              <a:gd name="adj" fmla="val 11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2 – Set 1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="" xmlns:a16="http://schemas.microsoft.com/office/drawing/2014/main" id="{7CEB56A7-96CD-4056-8F90-193640DA057F}"/>
              </a:ext>
            </a:extLst>
          </p:cNvPr>
          <p:cNvSpPr/>
          <p:nvPr/>
        </p:nvSpPr>
        <p:spPr>
          <a:xfrm>
            <a:off x="4484816" y="1278194"/>
            <a:ext cx="3227832" cy="698090"/>
          </a:xfrm>
          <a:prstGeom prst="roundRect">
            <a:avLst>
              <a:gd name="adj" fmla="val 11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2 – Set 2</a:t>
            </a:r>
          </a:p>
        </p:txBody>
      </p:sp>
      <p:sp>
        <p:nvSpPr>
          <p:cNvPr id="9" name="Rectangle: Rounded Corners 7">
            <a:extLst>
              <a:ext uri="{FF2B5EF4-FFF2-40B4-BE49-F238E27FC236}">
                <a16:creationId xmlns="" xmlns:a16="http://schemas.microsoft.com/office/drawing/2014/main" id="{68572766-63FF-452C-98A0-048BFDE72EDE}"/>
              </a:ext>
            </a:extLst>
          </p:cNvPr>
          <p:cNvSpPr/>
          <p:nvPr/>
        </p:nvSpPr>
        <p:spPr>
          <a:xfrm>
            <a:off x="8137501" y="1278194"/>
            <a:ext cx="3227832" cy="698090"/>
          </a:xfrm>
          <a:prstGeom prst="roundRect">
            <a:avLst>
              <a:gd name="adj" fmla="val 11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2 – Set 3</a:t>
            </a:r>
          </a:p>
        </p:txBody>
      </p:sp>
      <p:sp>
        <p:nvSpPr>
          <p:cNvPr id="10" name="Rectangle: Rounded Corners 8">
            <a:extLst>
              <a:ext uri="{FF2B5EF4-FFF2-40B4-BE49-F238E27FC236}">
                <a16:creationId xmlns="" xmlns:a16="http://schemas.microsoft.com/office/drawing/2014/main" id="{8F204D01-0BA5-4ECE-8D02-2EC81DFCA150}"/>
              </a:ext>
            </a:extLst>
          </p:cNvPr>
          <p:cNvSpPr/>
          <p:nvPr/>
        </p:nvSpPr>
        <p:spPr>
          <a:xfrm>
            <a:off x="802636" y="2074606"/>
            <a:ext cx="3227831" cy="3835922"/>
          </a:xfrm>
          <a:prstGeom prst="roundRect">
            <a:avLst>
              <a:gd name="adj" fmla="val 37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9">
            <a:extLst>
              <a:ext uri="{FF2B5EF4-FFF2-40B4-BE49-F238E27FC236}">
                <a16:creationId xmlns="" xmlns:a16="http://schemas.microsoft.com/office/drawing/2014/main" id="{740565F9-5322-4BA0-BD82-B5CF93EBE9E2}"/>
              </a:ext>
            </a:extLst>
          </p:cNvPr>
          <p:cNvSpPr/>
          <p:nvPr/>
        </p:nvSpPr>
        <p:spPr>
          <a:xfrm>
            <a:off x="4484816" y="2079526"/>
            <a:ext cx="3227830" cy="3835922"/>
          </a:xfrm>
          <a:prstGeom prst="roundRect">
            <a:avLst>
              <a:gd name="adj" fmla="val 37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0">
            <a:extLst>
              <a:ext uri="{FF2B5EF4-FFF2-40B4-BE49-F238E27FC236}">
                <a16:creationId xmlns="" xmlns:a16="http://schemas.microsoft.com/office/drawing/2014/main" id="{1BC4336E-FF1F-4740-8E8A-867CE80ECC4D}"/>
              </a:ext>
            </a:extLst>
          </p:cNvPr>
          <p:cNvSpPr/>
          <p:nvPr/>
        </p:nvSpPr>
        <p:spPr>
          <a:xfrm>
            <a:off x="8131209" y="2074606"/>
            <a:ext cx="3227830" cy="3835922"/>
          </a:xfrm>
          <a:prstGeom prst="roundRect">
            <a:avLst>
              <a:gd name="adj" fmla="val 37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B936DDB-47B4-4E8E-BA4B-EF5626CA67FD}"/>
              </a:ext>
            </a:extLst>
          </p:cNvPr>
          <p:cNvSpPr txBox="1"/>
          <p:nvPr/>
        </p:nvSpPr>
        <p:spPr>
          <a:xfrm>
            <a:off x="802637" y="2172929"/>
            <a:ext cx="3227830" cy="227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D1 form – Application for Type Certificate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D2 form – Application for UIN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D3 Application for UIN transfer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Airspace Map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Airspaces creation support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9D311B-73F3-4AED-BA56-61A9BB3B1DAF}"/>
              </a:ext>
            </a:extLst>
          </p:cNvPr>
          <p:cNvSpPr txBox="1"/>
          <p:nvPr/>
        </p:nvSpPr>
        <p:spPr>
          <a:xfrm>
            <a:off x="4449030" y="2168012"/>
            <a:ext cx="3263616" cy="374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D4 Form – Application for Remote Pilot Certificate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D5 Form – Application for RPTO Authorization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Type Certificate, Pilot Certificate Generation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QCI/ATEs onboarding for Type Certificate workflow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Flight plan submission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AMSS Integration &amp; visualization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4D8C925-7DB3-42CA-942D-584543C21A90}"/>
              </a:ext>
            </a:extLst>
          </p:cNvPr>
          <p:cNvSpPr txBox="1"/>
          <p:nvPr/>
        </p:nvSpPr>
        <p:spPr>
          <a:xfrm>
            <a:off x="8113316" y="2130292"/>
            <a:ext cx="3263616" cy="374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AMSS Integration Enhancements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Situational Awareness enhancements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BVLOS operations 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Suspension, cancellation, revocation of permissions</a:t>
            </a:r>
          </a:p>
          <a:p>
            <a:pPr marL="344488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Timers  for SLA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Two-way communication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Reports</a:t>
            </a:r>
          </a:p>
          <a:p>
            <a:pPr marL="344488" lvl="0" indent="-3444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/>
              <a:t>Compliance to Drone Rules 2021</a:t>
            </a:r>
          </a:p>
        </p:txBody>
      </p:sp>
    </p:spTree>
    <p:extLst>
      <p:ext uri="{BB962C8B-B14F-4D97-AF65-F5344CB8AC3E}">
        <p14:creationId xmlns:p14="http://schemas.microsoft.com/office/powerpoint/2010/main" val="1493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2760</TotalTime>
  <Words>761</Words>
  <Application>Microsoft Office PowerPoint</Application>
  <PresentationFormat>Widescreen</PresentationFormat>
  <Paragraphs>118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(Body)</vt:lpstr>
      <vt:lpstr>Calibri Light</vt:lpstr>
      <vt:lpstr>Wingdings</vt:lpstr>
      <vt:lpstr>Office Theme</vt:lpstr>
      <vt:lpstr>Regulatory Overview, Issues and Future Plans </vt:lpstr>
      <vt:lpstr>Agenda</vt:lpstr>
      <vt:lpstr>Rules &amp; Regulation - Update</vt:lpstr>
      <vt:lpstr>Rules &amp; Regulation - Update</vt:lpstr>
      <vt:lpstr>DigitalSky Platform</vt:lpstr>
      <vt:lpstr>DigitalSky Platform – Key Actors</vt:lpstr>
      <vt:lpstr>DigitalSky Platform– Interactive Airspace Map</vt:lpstr>
      <vt:lpstr>Key Issues (Agriculture as a use case)</vt:lpstr>
      <vt:lpstr>Future Plans- Digital Sky Phase 2 Features</vt:lpstr>
      <vt:lpstr>Thank You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DigitalSky Platform Overview</dc:title>
  <dc:creator>Amit Mishra;Thulasiraman Krishnan</dc:creator>
  <cp:lastModifiedBy>Windows User</cp:lastModifiedBy>
  <cp:revision>287</cp:revision>
  <cp:lastPrinted>2022-04-29T09:40:04Z</cp:lastPrinted>
  <dcterms:created xsi:type="dcterms:W3CDTF">2021-12-22T17:44:30Z</dcterms:created>
  <dcterms:modified xsi:type="dcterms:W3CDTF">2022-04-29T10:42:34Z</dcterms:modified>
</cp:coreProperties>
</file>