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95" r:id="rId2"/>
    <p:sldId id="296" r:id="rId3"/>
    <p:sldId id="297" r:id="rId4"/>
    <p:sldId id="263" r:id="rId5"/>
    <p:sldId id="293" r:id="rId6"/>
    <p:sldId id="298" r:id="rId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0" autoAdjust="0"/>
    <p:restoredTop sz="94343" autoAdjust="0"/>
  </p:normalViewPr>
  <p:slideViewPr>
    <p:cSldViewPr snapToGrid="0">
      <p:cViewPr>
        <p:scale>
          <a:sx n="116" d="100"/>
          <a:sy n="116" d="100"/>
        </p:scale>
        <p:origin x="-14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A3CF6-0115-4DD4-8031-173FC9768B73}" type="datetimeFigureOut">
              <a:rPr lang="en-IN" smtClean="0"/>
              <a:t>02-05-2022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95644-4C76-44DF-AFBB-FFA535AC55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973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3FCB2-436C-4AE5-BA12-C43454E5AEC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C0262-DE06-43A9-A008-F46EED1D6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1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C084F-8339-4034-8AFD-E9D18A96C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5A34F4-B7E2-4A67-B217-BA6F4276A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33A6D7-03A2-4CA4-865D-8A9C2AF4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CD288-8817-4AA9-BE17-5312D19D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405D0F-D14D-48D6-A113-C143165C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6C86D-402A-4792-AF0B-2F3E5EDDB6A6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963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76F121-E28F-4785-821E-4179F4B8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352BEE-2BA7-491D-9409-3BD821B6E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C00FE4-68B8-4B12-A82E-63F3EDE2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02D0F3-D68F-46AC-8CB0-2C88868D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454F75-400F-436C-97C0-9D0A3B1F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1842E-B8D0-4698-8F0E-2C0B647A2E25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562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F71333-819E-49B5-8BF0-8A6A21083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26687F-A014-42EC-9C15-997C9A0D8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E8CCA3-360C-4101-8955-ABE5257E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32BE52-B8B8-4645-B6E2-345B8D94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D52865-4A31-45E0-BABC-931CF0DA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9FED1-10AD-4D02-BBDD-42AADD3B2F0D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73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A1671-FBBF-490D-84F5-64653AC1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641EAB-C59B-4F37-8625-CD11E262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1072D7-E0CB-4617-91B3-CD6E20F2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7FF86E-9517-4392-B356-0F22B289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3C48C8-3A76-4664-9E6D-B7B63E33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C450B-3026-4107-9F1D-3D142D0A7B66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48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8FFF4-DBD5-4088-88DC-264DBBBE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AA53D-CE77-416B-ACEB-1DF7AC03A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D7B0D4-92B4-46FE-B18C-CED19B22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66F1BE-BCAA-477C-8604-BC9B2E52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18FE14-34EB-4372-A7CE-A011306A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83FFE-496C-4EF9-B3CD-9370A9101F06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824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13578-1110-4417-88DB-A5B4C00C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CE4B2E-9648-4510-9C72-FFE3AA57B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4392E2-4E68-4188-867A-D1B7858A9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658A9D-9415-45D4-9E08-96F60E1D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E03CE-6247-4FCF-8128-7DE7FD15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9230C3-C47B-49FA-A16F-B61E6EA0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DCAB5-44CD-47DF-B205-2EE9D3D808AB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573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DDE70-12D1-4122-9390-9FCF4841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E10B1B-F4A6-46F8-8802-0C09C594C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87CE8A-3497-47F9-8F20-192F60163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C37E3F-6F4F-4763-A40F-0A9AEA8BE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F2B34C-F2C0-474B-9CCB-B149D1B0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A2BE4AE-13AB-45DD-94B7-07D5F9F4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008836-2745-4805-9488-167A41BD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7E4C86B-6B0A-4F6F-BC04-6E70A989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AA780-3EB0-48A8-A8E1-720A93E9C41C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68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8B9CC-0F47-466C-B7BA-B67094E7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E4941F3-8272-4B19-A21C-73F290B3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DBCD2B6-6699-4B37-B6AC-8ADF8760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1F4279-A1B7-4DDC-AFE5-9FFA0B59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EC5B0-B123-4963-BB45-067E0111A855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573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0F41AA-4948-4E1C-B24B-5329025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DC630C-1E25-4E07-93FF-18A4F21B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08FD86-CCC7-4BA4-A2B3-768DFC3B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AC5E4-C8FC-4683-99A6-D74D1EF79A9B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026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9A950F-2870-4991-BA2A-6CF6EC5E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7D628C-7091-4D0E-928A-85FF35C2A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7C7975-C4CD-448A-9993-CA455B73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C6B3C3-C2A3-4DE8-9D51-CA01AAFC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E0F07C-14EB-4CE8-BFE9-99A33CEB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63E544-B3ED-4EF8-BEBC-2A784FE0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41969-4C9A-49F6-92DA-BC064131ECFC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750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6298A-852D-4251-820B-1E06706F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E1E325-5B1C-4058-B0F3-A129A196B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84A945-3BCC-406F-B389-ADE0FD5E3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2B795D-00EF-446F-92BE-28EBB047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338D0C-8971-432F-A860-CA4D1AF4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C2C733-C11E-460C-A2B8-CC5290FA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6E21C-6BA2-47FC-B753-4B6B73651847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632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2BD8FEB-AB7E-40B5-9068-D5DF58C9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F232CD-7C0D-45FB-99C8-D16A0DEB0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682C40-F9EC-4A72-9489-D13629CB2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D103A8-6802-480D-989D-4F2FA642D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CB9E36-65FE-4B9A-A2B9-457251837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C3B315-028E-4ED6-B1EF-650ED9636A82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261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11379200" cy="14700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Helvetica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Helvetica"/>
              </a:rPr>
            </a:br>
            <a:r>
              <a:rPr lang="en-US" sz="3600" b="1" dirty="0" smtClean="0">
                <a:solidFill>
                  <a:srgbClr val="7030A0"/>
                </a:solidFill>
                <a:latin typeface="Helvetica"/>
              </a:rPr>
              <a:t>“PROMOTION OF KISAN DRONES"</a:t>
            </a:r>
            <a:r>
              <a:rPr lang="en-US" sz="3600" dirty="0" smtClean="0">
                <a:solidFill>
                  <a:srgbClr val="000000"/>
                </a:solidFill>
                <a:latin typeface="Helvetica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Helvetica"/>
              </a:rPr>
            </a:br>
            <a:endParaRPr lang="en-US" sz="3600" dirty="0"/>
          </a:p>
        </p:txBody>
      </p:sp>
      <p:pic>
        <p:nvPicPr>
          <p:cNvPr id="4" name="Picture 1" descr="index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3200" y="3785286"/>
            <a:ext cx="1625600" cy="15240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5564674"/>
            <a:ext cx="11582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K.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Singh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DDG (</a:t>
            </a:r>
            <a:r>
              <a:rPr lang="en-US" sz="2000" b="1" dirty="0" err="1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Agril</a:t>
            </a:r>
            <a:r>
              <a:rPr lang="en-US" sz="20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Extension)</a:t>
            </a:r>
            <a:endParaRPr lang="en-US" sz="2000" b="1" dirty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err="1" smtClean="0"/>
              <a:t>Kisan</a:t>
            </a:r>
            <a:r>
              <a:rPr lang="en-IN" b="1" dirty="0" smtClean="0"/>
              <a:t> Drone Application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99767"/>
            <a:ext cx="10941909" cy="40644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IN" dirty="0"/>
          </a:p>
          <a:p>
            <a:pPr lvl="0"/>
            <a:r>
              <a:rPr lang="en-IN" sz="3000" dirty="0"/>
              <a:t>Capacity building of Scientists/SMSs for creating a pool of trained pilots by organizing training of trainers/instructors through DGCA or other approved </a:t>
            </a:r>
            <a:r>
              <a:rPr lang="en-IN" sz="3000" dirty="0" smtClean="0"/>
              <a:t>organizations; </a:t>
            </a:r>
          </a:p>
          <a:p>
            <a:pPr marL="0" lvl="0" indent="0">
              <a:buNone/>
            </a:pPr>
            <a:endParaRPr lang="en-IN" sz="3000" dirty="0" smtClean="0"/>
          </a:p>
          <a:p>
            <a:pPr lvl="0"/>
            <a:r>
              <a:rPr lang="en-IN" sz="3000" dirty="0" smtClean="0"/>
              <a:t>Conducting </a:t>
            </a:r>
            <a:r>
              <a:rPr lang="en-IN" sz="3000" dirty="0"/>
              <a:t>demonstrations on Drones in different agricultural operations in the farmers' </a:t>
            </a:r>
            <a:r>
              <a:rPr lang="en-IN" sz="3000" dirty="0" smtClean="0"/>
              <a:t>fields;</a:t>
            </a:r>
          </a:p>
          <a:p>
            <a:pPr lvl="0"/>
            <a:endParaRPr lang="en-IN" sz="3000" dirty="0"/>
          </a:p>
          <a:p>
            <a:pPr lvl="0"/>
            <a:r>
              <a:rPr lang="en-IN" sz="3000" dirty="0"/>
              <a:t>Motivating and training farmers on use of "Drones" for crop spraying and other farm operations; </a:t>
            </a:r>
            <a:r>
              <a:rPr lang="en-IN" sz="3000" dirty="0" smtClean="0"/>
              <a:t>and</a:t>
            </a:r>
          </a:p>
          <a:p>
            <a:pPr lvl="0"/>
            <a:endParaRPr lang="en-IN" sz="3000" dirty="0" smtClean="0"/>
          </a:p>
          <a:p>
            <a:pPr lvl="0"/>
            <a:r>
              <a:rPr lang="en-US" sz="3000" dirty="0" smtClean="0"/>
              <a:t>Handholding to </a:t>
            </a:r>
            <a:r>
              <a:rPr lang="en-US" sz="3000" dirty="0" err="1" smtClean="0"/>
              <a:t>Agri-preneurs</a:t>
            </a:r>
            <a:r>
              <a:rPr lang="en-US" sz="3000" dirty="0" smtClean="0"/>
              <a:t>/Start ups </a:t>
            </a:r>
            <a:endParaRPr lang="en-IN" sz="3000" dirty="0"/>
          </a:p>
          <a:p>
            <a:pPr lvl="0"/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47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24" y="381604"/>
            <a:ext cx="10515600" cy="557510"/>
          </a:xfrm>
        </p:spPr>
        <p:txBody>
          <a:bodyPr>
            <a:normAutofit/>
          </a:bodyPr>
          <a:lstStyle/>
          <a:p>
            <a:r>
              <a:rPr lang="en-IN" b="1" dirty="0" smtClean="0"/>
              <a:t>Out scaling of </a:t>
            </a:r>
            <a:r>
              <a:rPr lang="en-IN" b="1" dirty="0" err="1" smtClean="0"/>
              <a:t>Kisan</a:t>
            </a:r>
            <a:r>
              <a:rPr lang="en-IN" b="1" dirty="0" smtClean="0"/>
              <a:t> Drones during 2022-23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95715"/>
              </p:ext>
            </p:extLst>
          </p:nvPr>
        </p:nvGraphicFramePr>
        <p:xfrm>
          <a:off x="74116" y="1762891"/>
          <a:ext cx="11763656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7743"/>
                <a:gridCol w="1243914"/>
                <a:gridCol w="1952368"/>
                <a:gridCol w="1680518"/>
                <a:gridCol w="939113"/>
              </a:tblGrid>
              <a:tr h="326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Particulars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KVKs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 err="1" smtClean="0">
                          <a:effectLst/>
                        </a:rPr>
                        <a:t>Agril</a:t>
                      </a:r>
                      <a:r>
                        <a:rPr lang="en-IN" sz="2800" dirty="0" smtClean="0">
                          <a:effectLst/>
                        </a:rPr>
                        <a:t> </a:t>
                      </a:r>
                      <a:r>
                        <a:rPr lang="en-IN" sz="2800" dirty="0">
                          <a:effectLst/>
                        </a:rPr>
                        <a:t>Universities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ICAR </a:t>
                      </a:r>
                      <a:r>
                        <a:rPr lang="en-IN" sz="2800" dirty="0" smtClean="0">
                          <a:effectLst/>
                        </a:rPr>
                        <a:t>Institutes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Total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26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No. of Project Implementing Centres (PICs)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100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25</a:t>
                      </a:r>
                      <a:endParaRPr lang="en-IN" sz="280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25</a:t>
                      </a:r>
                      <a:endParaRPr lang="en-IN" sz="280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150</a:t>
                      </a:r>
                      <a:endParaRPr lang="en-IN" sz="280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26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No. of drones per centre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1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2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2</a:t>
                      </a:r>
                      <a:endParaRPr lang="en-IN" sz="280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5</a:t>
                      </a:r>
                      <a:endParaRPr lang="en-IN" sz="280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26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Total no. of Drones proposed to centres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100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50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50</a:t>
                      </a:r>
                      <a:endParaRPr lang="en-IN" sz="280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200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26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Times New Roman"/>
                          <a:cs typeface="Mangal"/>
                        </a:rPr>
                        <a:t>Capacity building of 2 scientists/SMSs as Drone Pilots per </a:t>
                      </a:r>
                      <a:r>
                        <a:rPr lang="en-US" sz="2800" dirty="0" err="1" smtClean="0">
                          <a:effectLst/>
                          <a:latin typeface="Calibri"/>
                          <a:ea typeface="Times New Roman"/>
                          <a:cs typeface="Mangal"/>
                        </a:rPr>
                        <a:t>centre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Times New Roman"/>
                          <a:cs typeface="Mangal"/>
                        </a:rPr>
                        <a:t>200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Times New Roman"/>
                          <a:cs typeface="Mangal"/>
                        </a:rPr>
                        <a:t>50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Times New Roman"/>
                          <a:cs typeface="Mangal"/>
                        </a:rPr>
                        <a:t>50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Times New Roman"/>
                          <a:cs typeface="Mangal"/>
                        </a:rPr>
                        <a:t>300</a:t>
                      </a:r>
                      <a:endParaRPr lang="en-IN" sz="28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7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5" y="301971"/>
            <a:ext cx="10924508" cy="649177"/>
          </a:xfrm>
          <a:solidFill>
            <a:schemeClr val="accent6"/>
          </a:solidFill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  <a:latin typeface="+mn-lt"/>
              </a:rPr>
              <a:t>Challenges</a:t>
            </a:r>
            <a:r>
              <a:rPr lang="en-IN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55" y="992713"/>
            <a:ext cx="5908963" cy="320760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Flight </a:t>
            </a:r>
            <a:r>
              <a:rPr lang="en-US" sz="2800" b="1" dirty="0"/>
              <a:t>Time and Range</a:t>
            </a:r>
            <a:endParaRPr lang="en-IN" sz="2800" b="1" dirty="0"/>
          </a:p>
          <a:p>
            <a:r>
              <a:rPr lang="en-IN" sz="2800" b="1" dirty="0"/>
              <a:t>Technical experience </a:t>
            </a:r>
          </a:p>
          <a:p>
            <a:r>
              <a:rPr lang="en-IN" sz="2800" b="1" dirty="0"/>
              <a:t>Farming </a:t>
            </a:r>
            <a:r>
              <a:rPr lang="en-IN" sz="2800" b="1" dirty="0" smtClean="0"/>
              <a:t>practices</a:t>
            </a:r>
            <a:endParaRPr lang="en-IN" sz="2800" b="1" dirty="0"/>
          </a:p>
          <a:p>
            <a:r>
              <a:rPr lang="en-US" sz="2800" b="1" dirty="0" smtClean="0"/>
              <a:t>Local awareness</a:t>
            </a:r>
            <a:endParaRPr lang="en-US" sz="2800" b="1" dirty="0"/>
          </a:p>
          <a:p>
            <a:r>
              <a:rPr lang="en-US" sz="2800" b="1" dirty="0"/>
              <a:t>Weather Dependent</a:t>
            </a:r>
          </a:p>
          <a:p>
            <a:r>
              <a:rPr lang="en-US" sz="2800" b="1" dirty="0"/>
              <a:t>Knowledge and Skill</a:t>
            </a:r>
          </a:p>
          <a:p>
            <a:r>
              <a:rPr lang="en-US" sz="2800" b="1" dirty="0"/>
              <a:t>Misuse</a:t>
            </a:r>
            <a:endParaRPr lang="en-IN" sz="2800" b="1" dirty="0"/>
          </a:p>
          <a:p>
            <a:r>
              <a:rPr lang="en-IN" sz="2800" b="1" dirty="0"/>
              <a:t>Software crashes</a:t>
            </a:r>
          </a:p>
          <a:p>
            <a:r>
              <a:rPr lang="en-IN" sz="2800" b="1" dirty="0"/>
              <a:t>Lability</a:t>
            </a:r>
          </a:p>
          <a:p>
            <a:r>
              <a:rPr lang="en-IN" sz="2800" b="1" dirty="0" smtClean="0"/>
              <a:t>Batteries, disposal, e-waste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266" y="992713"/>
            <a:ext cx="2654497" cy="1769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563" y="2827499"/>
            <a:ext cx="2654497" cy="1760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709" y="4680014"/>
            <a:ext cx="2654497" cy="1738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2181" y="3363529"/>
            <a:ext cx="123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Disposed old battery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3692" y="5180149"/>
            <a:ext cx="102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E-Waste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24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185"/>
          <a:stretch>
            <a:fillRect/>
          </a:stretch>
        </p:blipFill>
        <p:spPr bwMode="auto">
          <a:xfrm>
            <a:off x="1524001" y="412128"/>
            <a:ext cx="914400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820" t="15385"/>
          <a:stretch>
            <a:fillRect/>
          </a:stretch>
        </p:blipFill>
        <p:spPr bwMode="auto">
          <a:xfrm>
            <a:off x="1712274" y="3786190"/>
            <a:ext cx="4526602" cy="2928958"/>
          </a:xfrm>
          <a:prstGeom prst="round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1524000" y="0"/>
            <a:ext cx="9144000" cy="41212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Difficulties in operation of drones </a:t>
            </a:r>
            <a:r>
              <a:rPr lang="en-US" b="1" dirty="0" smtClean="0"/>
              <a:t>on fruit trees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095868" y="585598"/>
            <a:ext cx="5500694" cy="1200329"/>
          </a:xfrm>
          <a:prstGeom prst="rect">
            <a:avLst/>
          </a:prstGeom>
          <a:solidFill>
            <a:srgbClr val="002060">
              <a:alpha val="14000"/>
            </a:srgbClr>
          </a:solidFill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1">
                      <a:lumMod val="5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Only foliar spray above the canopy is possible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1">
                      <a:lumMod val="5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Spraying to Inflorescence/Nut  is not possible as drone cant enter into the garden.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1">
                      <a:lumMod val="5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Disturbance to the fronds is observed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1">
                    <a:lumMod val="50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5" y="6286520"/>
            <a:ext cx="275812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Disturbance to the fronds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9791" y="3786190"/>
            <a:ext cx="3906326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Difficulty in spraying to nuts/inflorescence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DBA44E-2220-4B26-A933-CB80ED957EDB}"/>
              </a:ext>
            </a:extLst>
          </p:cNvPr>
          <p:cNvSpPr/>
          <p:nvPr/>
        </p:nvSpPr>
        <p:spPr>
          <a:xfrm>
            <a:off x="6845544" y="6486575"/>
            <a:ext cx="382245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Source: KVK Uttar Kannada, Karnataka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3533" y="2175658"/>
            <a:ext cx="3250698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Drones demonstrated at 287 KVKs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158" y="2778862"/>
            <a:ext cx="3278658" cy="92821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6600" b="1" dirty="0" smtClean="0"/>
              <a:t>THANKS</a:t>
            </a:r>
            <a:r>
              <a:rPr lang="en-IN" sz="6600" dirty="0" smtClean="0"/>
              <a:t/>
            </a:r>
            <a:br>
              <a:rPr lang="en-IN" sz="6600" dirty="0" smtClean="0"/>
            </a:br>
            <a:endParaRPr lang="en-IN" sz="6600" dirty="0"/>
          </a:p>
        </p:txBody>
      </p:sp>
    </p:spTree>
    <p:extLst>
      <p:ext uri="{BB962C8B-B14F-4D97-AF65-F5344CB8AC3E}">
        <p14:creationId xmlns:p14="http://schemas.microsoft.com/office/powerpoint/2010/main" val="38197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222</Words>
  <Application>Microsoft Office PowerPoint</Application>
  <PresentationFormat>Custom</PresentationFormat>
  <Paragraphs>60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 “PROMOTION OF KISAN DRONES" </vt:lpstr>
      <vt:lpstr>Kisan Drone Application</vt:lpstr>
      <vt:lpstr>Out scaling of Kisan Drones during 2022-23</vt:lpstr>
      <vt:lpstr>Challenges </vt:lpstr>
      <vt:lpstr>PowerPoint Presentation</vt:lpstr>
      <vt:lpstr>THANKS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Drone in Precision agriculture</dc:title>
  <dc:creator>acer</dc:creator>
  <cp:lastModifiedBy>E&amp;M SECTION</cp:lastModifiedBy>
  <cp:revision>58</cp:revision>
  <cp:lastPrinted>2022-05-02T05:42:37Z</cp:lastPrinted>
  <dcterms:created xsi:type="dcterms:W3CDTF">2021-12-08T12:07:25Z</dcterms:created>
  <dcterms:modified xsi:type="dcterms:W3CDTF">2022-05-02T07:38:19Z</dcterms:modified>
</cp:coreProperties>
</file>