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423" r:id="rId3"/>
    <p:sldId id="426" r:id="rId4"/>
    <p:sldId id="428" r:id="rId5"/>
    <p:sldId id="272" r:id="rId6"/>
    <p:sldId id="276" r:id="rId7"/>
    <p:sldId id="432" r:id="rId8"/>
    <p:sldId id="282" r:id="rId9"/>
    <p:sldId id="429" r:id="rId10"/>
    <p:sldId id="431" r:id="rId11"/>
    <p:sldId id="371" r:id="rId12"/>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880" autoAdjust="0"/>
  </p:normalViewPr>
  <p:slideViewPr>
    <p:cSldViewPr>
      <p:cViewPr>
        <p:scale>
          <a:sx n="90" d="100"/>
          <a:sy n="90" d="100"/>
        </p:scale>
        <p:origin x="-732" y="-78"/>
      </p:cViewPr>
      <p:guideLst>
        <p:guide orient="horz" pos="1620"/>
        <p:guide pos="286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BAF6067D-ADAE-441A-8A3E-F0B77695E4F4}" type="datetimeFigureOut">
              <a:rPr lang="en-US" smtClean="0"/>
              <a:pPr/>
              <a:t>5/2/2022</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EC39E781-3DF5-455B-AC37-589F2C84DD30}" type="slidenum">
              <a:rPr lang="en-US" smtClean="0"/>
              <a:pPr/>
              <a:t>‹#›</a:t>
            </a:fld>
            <a:endParaRPr lang="en-US"/>
          </a:p>
        </p:txBody>
      </p:sp>
    </p:spTree>
    <p:extLst>
      <p:ext uri="{BB962C8B-B14F-4D97-AF65-F5344CB8AC3E}">
        <p14:creationId xmlns:p14="http://schemas.microsoft.com/office/powerpoint/2010/main" val="3366901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4E4ED6-41FD-4749-B299-DF82C02A630B}"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39E781-3DF5-455B-AC37-589F2C84DD30}" type="slidenum">
              <a:rPr lang="en-US" smtClean="0"/>
              <a:pPr/>
              <a:t>9</a:t>
            </a:fld>
            <a:endParaRPr lang="en-US"/>
          </a:p>
        </p:txBody>
      </p:sp>
    </p:spTree>
    <p:extLst>
      <p:ext uri="{BB962C8B-B14F-4D97-AF65-F5344CB8AC3E}">
        <p14:creationId xmlns:p14="http://schemas.microsoft.com/office/powerpoint/2010/main" val="1738571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7CBF59-080B-409B-90C9-584411F84619}" type="datetimeFigureOut">
              <a:rPr lang="en-US" smtClean="0"/>
              <a:pPr/>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950F9-A120-42F5-AFD4-4640434690D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7CBF59-080B-409B-90C9-584411F84619}" type="datetimeFigureOut">
              <a:rPr lang="en-US" smtClean="0"/>
              <a:pPr/>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950F9-A120-42F5-AFD4-4640434690D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7CBF59-080B-409B-90C9-584411F84619}" type="datetimeFigureOut">
              <a:rPr lang="en-US" smtClean="0"/>
              <a:pPr/>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950F9-A120-42F5-AFD4-4640434690D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7CBF59-080B-409B-90C9-584411F84619}" type="datetimeFigureOut">
              <a:rPr lang="en-US" smtClean="0"/>
              <a:pPr/>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950F9-A120-42F5-AFD4-4640434690D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7CBF59-080B-409B-90C9-584411F84619}" type="datetimeFigureOut">
              <a:rPr lang="en-US" smtClean="0"/>
              <a:pPr/>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950F9-A120-42F5-AFD4-4640434690D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7CBF59-080B-409B-90C9-584411F84619}" type="datetimeFigureOut">
              <a:rPr lang="en-US" smtClean="0"/>
              <a:pPr/>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950F9-A120-42F5-AFD4-4640434690D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7CBF59-080B-409B-90C9-584411F84619}" type="datetimeFigureOut">
              <a:rPr lang="en-US" smtClean="0"/>
              <a:pPr/>
              <a:t>5/2/2022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A950F9-A120-42F5-AFD4-4640434690D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7CBF59-080B-409B-90C9-584411F84619}" type="datetimeFigureOut">
              <a:rPr lang="en-US" smtClean="0"/>
              <a:pPr/>
              <a:t>5/2/2022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A950F9-A120-42F5-AFD4-4640434690D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CBF59-080B-409B-90C9-584411F84619}" type="datetimeFigureOut">
              <a:rPr lang="en-US" smtClean="0"/>
              <a:pPr/>
              <a:t>5/2/2022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A950F9-A120-42F5-AFD4-4640434690D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7CBF59-080B-409B-90C9-584411F84619}" type="datetimeFigureOut">
              <a:rPr lang="en-US" smtClean="0"/>
              <a:pPr/>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950F9-A120-42F5-AFD4-4640434690D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7CBF59-080B-409B-90C9-584411F84619}" type="datetimeFigureOut">
              <a:rPr lang="en-US" smtClean="0"/>
              <a:pPr/>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950F9-A120-42F5-AFD4-4640434690D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D7CBF59-080B-409B-90C9-584411F84619}" type="datetimeFigureOut">
              <a:rPr lang="en-US" smtClean="0"/>
              <a:pPr/>
              <a:t>5/2/2022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4A950F9-A120-42F5-AFD4-4640434690D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3" Type="http://schemas.microsoft.com/office/2007/relationships/media" Target="../media/media2.mp4"/><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slideLayout" Target="../slideLayouts/slideLayout1.xml"/><Relationship Id="rId10" Type="http://schemas.openxmlformats.org/officeDocument/2006/relationships/image" Target="../media/image21.jpeg"/><Relationship Id="rId4" Type="http://schemas.openxmlformats.org/officeDocument/2006/relationships/video" Target="../media/media2.mp4"/><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9" descr="India International Science Festival - IISF 2021"/>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lstStyle/>
          <a:p>
            <a:endParaRPr lang="en-US"/>
          </a:p>
        </p:txBody>
      </p:sp>
      <p:sp>
        <p:nvSpPr>
          <p:cNvPr id="6" name="AutoShape 11" descr="India International Science Festival - IISF 2021"/>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lstStyle/>
          <a:p>
            <a:endParaRPr lang="en-US"/>
          </a:p>
        </p:txBody>
      </p:sp>
      <p:sp>
        <p:nvSpPr>
          <p:cNvPr id="8" name="Text Box 3"/>
          <p:cNvSpPr txBox="1">
            <a:spLocks noChangeArrowheads="1"/>
          </p:cNvSpPr>
          <p:nvPr/>
        </p:nvSpPr>
        <p:spPr bwMode="auto">
          <a:xfrm>
            <a:off x="479708" y="2686051"/>
            <a:ext cx="8143900" cy="1014730"/>
          </a:xfrm>
          <a:prstGeom prst="rect">
            <a:avLst/>
          </a:prstGeom>
          <a:solidFill>
            <a:srgbClr val="92D050"/>
          </a:solidFill>
          <a:ln w="9525">
            <a:noFill/>
            <a:miter lim="800000"/>
          </a:ln>
          <a:effectLst/>
        </p:spPr>
        <p:txBody>
          <a:bodyPr wrap="square">
            <a:spAutoFit/>
          </a:bodyPr>
          <a:lstStyle/>
          <a:p>
            <a:pPr algn="ctr" fontAlgn="auto">
              <a:spcBef>
                <a:spcPts val="0"/>
              </a:spcBef>
              <a:spcAft>
                <a:spcPts val="0"/>
              </a:spcAft>
              <a:defRPr/>
            </a:pPr>
            <a:r>
              <a:rPr lang="en-US" sz="2000" b="1" dirty="0" smtClean="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Prof. </a:t>
            </a:r>
            <a:r>
              <a:rPr lang="en-US" sz="2000" b="1" dirty="0" err="1" smtClean="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Indra</a:t>
            </a:r>
            <a:r>
              <a:rPr lang="en-US" sz="2000" b="1" dirty="0" smtClean="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Mani</a:t>
            </a:r>
          </a:p>
          <a:p>
            <a:pPr algn="ctr" fontAlgn="auto">
              <a:spcBef>
                <a:spcPts val="0"/>
              </a:spcBef>
              <a:spcAft>
                <a:spcPts val="0"/>
              </a:spcAft>
              <a:defRPr/>
            </a:pPr>
            <a:r>
              <a:rPr lang="en-US" sz="2000" b="1" dirty="0" smtClean="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(E-mail : maniindra99@gmail.com; head_engg@iari.res.in)</a:t>
            </a:r>
          </a:p>
          <a:p>
            <a:pPr algn="ctr" fontAlgn="auto">
              <a:spcBef>
                <a:spcPts val="0"/>
              </a:spcBef>
              <a:spcAft>
                <a:spcPts val="0"/>
              </a:spcAft>
              <a:defRPr/>
            </a:pPr>
            <a:r>
              <a:rPr lang="en-US" sz="2000" b="1" dirty="0" smtClean="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Joint Director Research (ICAR-IARI) </a:t>
            </a:r>
          </a:p>
        </p:txBody>
      </p:sp>
      <p:sp>
        <p:nvSpPr>
          <p:cNvPr id="9" name="Rectangle 8"/>
          <p:cNvSpPr/>
          <p:nvPr/>
        </p:nvSpPr>
        <p:spPr>
          <a:xfrm>
            <a:off x="460374" y="2263394"/>
            <a:ext cx="8244206" cy="460375"/>
          </a:xfrm>
          <a:prstGeom prst="rect">
            <a:avLst/>
          </a:prstGeom>
          <a:solidFill>
            <a:srgbClr val="002060"/>
          </a:solidFill>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2400" b="1" dirty="0">
                <a:latin typeface="Constantia" panose="02030602050306030303" charset="0"/>
                <a:cs typeface="Constantia" panose="02030602050306030303" charset="0"/>
              </a:rPr>
              <a:t>Drone Assisted Spraying : Challenges and Way Forward </a:t>
            </a:r>
            <a:endParaRPr lang="en-US" sz="2400" b="1" dirty="0" smtClean="0">
              <a:solidFill>
                <a:schemeClr val="bg1"/>
              </a:solidFill>
              <a:latin typeface="Constantia" panose="02030602050306030303" charset="0"/>
              <a:ea typeface="Verdana" panose="020B0604030504040204" pitchFamily="34" charset="0"/>
              <a:cs typeface="Constantia" panose="02030602050306030303" charset="0"/>
            </a:endParaRPr>
          </a:p>
        </p:txBody>
      </p:sp>
      <p:pic>
        <p:nvPicPr>
          <p:cNvPr id="10" name="Picture 2" descr="http://www.gisresources.com/wp-content/uploads/2013/11/iari_library.jpg"/>
          <p:cNvPicPr>
            <a:picLocks noChangeAspect="1" noChangeArrowheads="1"/>
          </p:cNvPicPr>
          <p:nvPr/>
        </p:nvPicPr>
        <p:blipFill>
          <a:blip r:embed="rId3" cstate="print"/>
          <a:srcRect/>
          <a:stretch>
            <a:fillRect/>
          </a:stretch>
        </p:blipFill>
        <p:spPr bwMode="auto">
          <a:xfrm>
            <a:off x="460375" y="120254"/>
            <a:ext cx="8244205" cy="2143140"/>
          </a:xfrm>
          <a:prstGeom prst="rect">
            <a:avLst/>
          </a:prstGeom>
          <a:noFill/>
        </p:spPr>
      </p:pic>
      <p:pic>
        <p:nvPicPr>
          <p:cNvPr id="11" name="Picture 2" descr="D:\Desktop June 2016\Pomplate 2016\Divisional building.JPG"/>
          <p:cNvPicPr>
            <a:picLocks noChangeAspect="1" noChangeArrowheads="1"/>
          </p:cNvPicPr>
          <p:nvPr/>
        </p:nvPicPr>
        <p:blipFill>
          <a:blip r:embed="rId4" cstate="print"/>
          <a:srcRect/>
          <a:stretch>
            <a:fillRect/>
          </a:stretch>
        </p:blipFill>
        <p:spPr bwMode="auto">
          <a:xfrm>
            <a:off x="1612801" y="3656846"/>
            <a:ext cx="5877714" cy="1360646"/>
          </a:xfrm>
          <a:prstGeom prst="rect">
            <a:avLst/>
          </a:prstGeom>
          <a:ln>
            <a:noFill/>
          </a:ln>
          <a:effectLst>
            <a:outerShdw blurRad="292100" dist="139700" dir="2700000" algn="tl" rotWithShape="0">
              <a:srgbClr val="333333">
                <a:alpha val="65000"/>
              </a:srgbClr>
            </a:outerShdw>
          </a:effectLst>
        </p:spPr>
      </p:pic>
      <p:pic>
        <p:nvPicPr>
          <p:cNvPr id="12" name="Picture 11" descr="C:\My Documents\Vegphoto\coverpge2.bmp"/>
          <p:cNvPicPr>
            <a:picLocks noChangeAspect="1" noChangeArrowheads="1"/>
          </p:cNvPicPr>
          <p:nvPr/>
        </p:nvPicPr>
        <p:blipFill>
          <a:blip r:embed="rId5" cstate="print"/>
          <a:stretch>
            <a:fillRect/>
          </a:stretch>
        </p:blipFill>
        <p:spPr bwMode="auto">
          <a:xfrm>
            <a:off x="7620000" y="4552950"/>
            <a:ext cx="996315" cy="741521"/>
          </a:xfrm>
          <a:prstGeom prst="rect">
            <a:avLst/>
          </a:prstGeom>
          <a:noFill/>
          <a:ln>
            <a:noFill/>
          </a:ln>
        </p:spPr>
      </p:pic>
      <p:pic>
        <p:nvPicPr>
          <p:cNvPr id="13" name="Picture 2" descr="http://www.motachashma.com/images/Entrance%20Exams/icar_logo.jpg"/>
          <p:cNvPicPr>
            <a:picLocks noChangeAspect="1" noChangeArrowheads="1"/>
          </p:cNvPicPr>
          <p:nvPr/>
        </p:nvPicPr>
        <p:blipFill>
          <a:blip r:embed="rId6" cstate="print"/>
          <a:srcRect/>
          <a:stretch>
            <a:fillRect/>
          </a:stretch>
        </p:blipFill>
        <p:spPr bwMode="auto">
          <a:xfrm>
            <a:off x="309757" y="4304070"/>
            <a:ext cx="951230" cy="713423"/>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14350"/>
          </a:xfrm>
          <a:solidFill>
            <a:srgbClr val="92D050"/>
          </a:solidFill>
        </p:spPr>
        <p:txBody>
          <a:bodyPr vert="horz" lIns="91440" tIns="45720" rIns="91440" bIns="45720" rtlCol="0" anchor="ctr">
            <a:normAutofit/>
          </a:bodyPr>
          <a:lstStyle/>
          <a:p>
            <a:pPr>
              <a:lnSpc>
                <a:spcPct val="80000"/>
              </a:lnSpc>
            </a:pPr>
            <a:r>
              <a:rPr lang="en-US" sz="2000" b="1" dirty="0" smtClean="0"/>
              <a:t>Challenges and Way forward : Pesticide and Crop Nutrient application</a:t>
            </a:r>
            <a:endParaRPr lang="en-US" sz="1800" b="1" i="1" dirty="0">
              <a:solidFill>
                <a:srgbClr val="7030A0"/>
              </a:solidFill>
              <a:latin typeface="+mn-lt"/>
              <a:ea typeface="+mn-ea"/>
              <a:cs typeface="+mn-cs"/>
            </a:endParaRPr>
          </a:p>
        </p:txBody>
      </p:sp>
      <p:pic>
        <p:nvPicPr>
          <p:cNvPr id="4" name="Picture 3" descr="iari logo"/>
          <p:cNvPicPr/>
          <p:nvPr/>
        </p:nvPicPr>
        <p:blipFill>
          <a:blip r:embed="rId2">
            <a:extLst>
              <a:ext uri="{28A0092B-C50C-407E-A947-70E740481C1C}">
                <a14:useLocalDpi xmlns:a14="http://schemas.microsoft.com/office/drawing/2010/main" val="0"/>
              </a:ext>
            </a:extLst>
          </a:blip>
          <a:srcRect/>
          <a:stretch>
            <a:fillRect/>
          </a:stretch>
        </p:blipFill>
        <p:spPr bwMode="auto">
          <a:xfrm>
            <a:off x="8305800" y="0"/>
            <a:ext cx="838200" cy="514350"/>
          </a:xfrm>
          <a:prstGeom prst="rect">
            <a:avLst/>
          </a:prstGeom>
          <a:noFill/>
          <a:ln>
            <a:noFill/>
          </a:ln>
        </p:spPr>
      </p:pic>
      <p:pic>
        <p:nvPicPr>
          <p:cNvPr id="5" name="Picture 4" descr="ICAR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685799" cy="514350"/>
          </a:xfrm>
          <a:prstGeom prst="rect">
            <a:avLst/>
          </a:prstGeom>
          <a:noFill/>
          <a:ln>
            <a:noFill/>
          </a:ln>
        </p:spPr>
      </p:pic>
      <p:sp>
        <p:nvSpPr>
          <p:cNvPr id="44034" name="AutoShape 2" descr="Target Language_inlingua blog – inlingu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4035" name="Picture 3" descr="C:\Users\hp\Downloads\download (1).jfif"/>
          <p:cNvPicPr>
            <a:picLocks noChangeAspect="1" noChangeArrowheads="1"/>
          </p:cNvPicPr>
          <p:nvPr/>
        </p:nvPicPr>
        <p:blipFill>
          <a:blip r:embed="rId4"/>
          <a:srcRect/>
          <a:stretch>
            <a:fillRect/>
          </a:stretch>
        </p:blipFill>
        <p:spPr bwMode="auto">
          <a:xfrm>
            <a:off x="533400" y="1047750"/>
            <a:ext cx="542925" cy="542925"/>
          </a:xfrm>
          <a:prstGeom prst="rect">
            <a:avLst/>
          </a:prstGeom>
          <a:noFill/>
        </p:spPr>
      </p:pic>
      <p:graphicFrame>
        <p:nvGraphicFramePr>
          <p:cNvPr id="9" name="Table 8"/>
          <p:cNvGraphicFramePr/>
          <p:nvPr>
            <p:extLst>
              <p:ext uri="{D42A27DB-BD31-4B8C-83A1-F6EECF244321}">
                <p14:modId xmlns:p14="http://schemas.microsoft.com/office/powerpoint/2010/main" val="3299053485"/>
              </p:ext>
            </p:extLst>
          </p:nvPr>
        </p:nvGraphicFramePr>
        <p:xfrm>
          <a:off x="155575" y="514351"/>
          <a:ext cx="8871744" cy="2928698"/>
        </p:xfrm>
        <a:graphic>
          <a:graphicData uri="http://schemas.openxmlformats.org/drawingml/2006/table">
            <a:tbl>
              <a:tblPr firstRow="1" bandRow="1">
                <a:tableStyleId>{5C22544A-7EE6-4342-B048-85BDC9FD1C3A}</a:tableStyleId>
              </a:tblPr>
              <a:tblGrid>
                <a:gridCol w="2920585"/>
                <a:gridCol w="5951159"/>
              </a:tblGrid>
              <a:tr h="337481">
                <a:tc>
                  <a:txBody>
                    <a:bodyPr/>
                    <a:lstStyle/>
                    <a:p>
                      <a:pPr algn="ctr">
                        <a:buNone/>
                      </a:pPr>
                      <a:r>
                        <a:rPr lang="en-US" sz="2100" dirty="0">
                          <a:latin typeface="Times New Roman" pitchFamily="18" charset="0"/>
                          <a:cs typeface="Times New Roman" pitchFamily="18" charset="0"/>
                        </a:rPr>
                        <a:t>Challenges </a:t>
                      </a:r>
                    </a:p>
                  </a:txBody>
                  <a:tcPr marL="68580" marR="68580" marT="34290" marB="34290"/>
                </a:tc>
                <a:tc>
                  <a:txBody>
                    <a:bodyPr/>
                    <a:lstStyle/>
                    <a:p>
                      <a:pPr algn="ctr">
                        <a:buNone/>
                      </a:pPr>
                      <a:r>
                        <a:rPr lang="en-US" sz="2100" dirty="0">
                          <a:latin typeface="Times New Roman" pitchFamily="18" charset="0"/>
                          <a:cs typeface="Times New Roman" pitchFamily="18" charset="0"/>
                        </a:rPr>
                        <a:t>Way forward </a:t>
                      </a:r>
                    </a:p>
                  </a:txBody>
                  <a:tcPr marL="68580" marR="68580" marT="34290" marB="34290"/>
                </a:tc>
              </a:tr>
              <a:tr h="635259">
                <a:tc>
                  <a:txBody>
                    <a:bodyPr/>
                    <a:lstStyle/>
                    <a:p>
                      <a:pPr marL="119063" indent="-119063">
                        <a:buFont typeface="Arial" panose="020B0604020202020204" pitchFamily="34" charset="0"/>
                        <a:buChar char="•"/>
                      </a:pPr>
                      <a:r>
                        <a:rPr lang="en-US" sz="1450" b="1" dirty="0">
                          <a:solidFill>
                            <a:schemeClr val="bg2"/>
                          </a:solidFill>
                          <a:latin typeface="Times New Roman" panose="02020603050405020304" charset="0"/>
                          <a:cs typeface="Times New Roman" panose="02020603050405020304" charset="0"/>
                        </a:rPr>
                        <a:t>Lack of </a:t>
                      </a:r>
                      <a:r>
                        <a:rPr lang="en-US" sz="1450" b="1" dirty="0">
                          <a:solidFill>
                            <a:schemeClr val="bg2"/>
                          </a:solidFill>
                          <a:latin typeface="Times New Roman" panose="02020603050405020304" charset="0"/>
                          <a:cs typeface="Times New Roman" panose="02020603050405020304" charset="0"/>
                          <a:sym typeface="+mn-ea"/>
                        </a:rPr>
                        <a:t>skills </a:t>
                      </a:r>
                      <a:r>
                        <a:rPr lang="en-US" sz="1450" b="1" dirty="0">
                          <a:solidFill>
                            <a:schemeClr val="bg2"/>
                          </a:solidFill>
                          <a:latin typeface="Times New Roman" panose="02020603050405020304" charset="0"/>
                          <a:cs typeface="Times New Roman" panose="02020603050405020304" charset="0"/>
                        </a:rPr>
                        <a:t> </a:t>
                      </a:r>
                      <a:r>
                        <a:rPr lang="en-US" sz="1450" b="1" dirty="0" smtClean="0">
                          <a:solidFill>
                            <a:schemeClr val="bg2"/>
                          </a:solidFill>
                          <a:latin typeface="Times New Roman" panose="02020603050405020304" charset="0"/>
                          <a:cs typeface="Times New Roman" panose="02020603050405020304" charset="0"/>
                        </a:rPr>
                        <a:t>related</a:t>
                      </a:r>
                      <a:r>
                        <a:rPr lang="en-US" sz="1450" b="1" baseline="0" dirty="0" smtClean="0">
                          <a:solidFill>
                            <a:schemeClr val="bg2"/>
                          </a:solidFill>
                          <a:latin typeface="Times New Roman" panose="02020603050405020304" charset="0"/>
                          <a:cs typeface="Times New Roman" panose="02020603050405020304" charset="0"/>
                        </a:rPr>
                        <a:t>  to </a:t>
                      </a:r>
                      <a:r>
                        <a:rPr lang="en-US" sz="1450" b="1" dirty="0" smtClean="0">
                          <a:solidFill>
                            <a:schemeClr val="bg2"/>
                          </a:solidFill>
                          <a:latin typeface="Times New Roman" panose="02020603050405020304" charset="0"/>
                          <a:cs typeface="Times New Roman" panose="02020603050405020304" charset="0"/>
                        </a:rPr>
                        <a:t>drone </a:t>
                      </a:r>
                      <a:r>
                        <a:rPr lang="en-US" sz="1450" b="1" dirty="0">
                          <a:solidFill>
                            <a:schemeClr val="bg2"/>
                          </a:solidFill>
                          <a:latin typeface="Times New Roman" panose="02020603050405020304" charset="0"/>
                          <a:cs typeface="Times New Roman" panose="02020603050405020304" charset="0"/>
                        </a:rPr>
                        <a:t>operation and handling  </a:t>
                      </a:r>
                    </a:p>
                  </a:txBody>
                  <a:tcPr marL="68580" marR="68580" marT="34290" marB="34290">
                    <a:solidFill>
                      <a:srgbClr val="C00000"/>
                    </a:solidFill>
                  </a:tcPr>
                </a:tc>
                <a:tc>
                  <a:txBody>
                    <a:bodyPr/>
                    <a:lstStyle/>
                    <a:p>
                      <a:pPr marL="342900" indent="-342900">
                        <a:buFont typeface="Arial" panose="020B0604020202020204" pitchFamily="34" charset="0"/>
                        <a:buChar char="•"/>
                      </a:pPr>
                      <a:r>
                        <a:rPr lang="en-US" sz="1450" b="1" dirty="0">
                          <a:solidFill>
                            <a:schemeClr val="bg2"/>
                          </a:solidFill>
                          <a:latin typeface="Times New Roman" panose="02020603050405020304" charset="0"/>
                          <a:cs typeface="Times New Roman" panose="02020603050405020304" charset="0"/>
                        </a:rPr>
                        <a:t>Training </a:t>
                      </a:r>
                      <a:r>
                        <a:rPr lang="en-US" sz="1450" b="1" dirty="0" smtClean="0">
                          <a:solidFill>
                            <a:schemeClr val="bg2"/>
                          </a:solidFill>
                          <a:latin typeface="Times New Roman" panose="02020603050405020304" charset="0"/>
                          <a:cs typeface="Times New Roman" panose="02020603050405020304" charset="0"/>
                        </a:rPr>
                        <a:t>programs </a:t>
                      </a:r>
                      <a:r>
                        <a:rPr lang="en-US" sz="1450" b="1" dirty="0">
                          <a:solidFill>
                            <a:schemeClr val="bg2"/>
                          </a:solidFill>
                          <a:latin typeface="Times New Roman" panose="02020603050405020304" charset="0"/>
                          <a:cs typeface="Times New Roman" panose="02020603050405020304" charset="0"/>
                        </a:rPr>
                        <a:t>through ASCI, DGCA and Indira Gandhi </a:t>
                      </a:r>
                      <a:r>
                        <a:rPr lang="en-US" sz="1450" b="1" dirty="0" err="1">
                          <a:solidFill>
                            <a:schemeClr val="bg2"/>
                          </a:solidFill>
                          <a:latin typeface="Times New Roman" panose="02020603050405020304" charset="0"/>
                          <a:cs typeface="Times New Roman" panose="02020603050405020304" charset="0"/>
                        </a:rPr>
                        <a:t>Rashtriya</a:t>
                      </a:r>
                      <a:r>
                        <a:rPr lang="en-US" sz="1450" b="1" dirty="0">
                          <a:solidFill>
                            <a:schemeClr val="bg2"/>
                          </a:solidFill>
                          <a:latin typeface="Times New Roman" panose="02020603050405020304" charset="0"/>
                          <a:cs typeface="Times New Roman" panose="02020603050405020304" charset="0"/>
                        </a:rPr>
                        <a:t> </a:t>
                      </a:r>
                      <a:r>
                        <a:rPr lang="en-US" sz="1450" b="1" dirty="0" err="1">
                          <a:solidFill>
                            <a:schemeClr val="bg2"/>
                          </a:solidFill>
                          <a:latin typeface="Times New Roman" panose="02020603050405020304" charset="0"/>
                          <a:cs typeface="Times New Roman" panose="02020603050405020304" charset="0"/>
                        </a:rPr>
                        <a:t>Uran</a:t>
                      </a:r>
                      <a:r>
                        <a:rPr lang="en-US" sz="1450" b="1" dirty="0">
                          <a:solidFill>
                            <a:schemeClr val="bg2"/>
                          </a:solidFill>
                          <a:latin typeface="Times New Roman" panose="02020603050405020304" charset="0"/>
                          <a:cs typeface="Times New Roman" panose="02020603050405020304" charset="0"/>
                        </a:rPr>
                        <a:t> </a:t>
                      </a:r>
                      <a:r>
                        <a:rPr lang="en-US" sz="1450" b="1" dirty="0" err="1">
                          <a:solidFill>
                            <a:schemeClr val="bg2"/>
                          </a:solidFill>
                          <a:latin typeface="Times New Roman" panose="02020603050405020304" charset="0"/>
                          <a:cs typeface="Times New Roman" panose="02020603050405020304" charset="0"/>
                        </a:rPr>
                        <a:t>Akademi</a:t>
                      </a:r>
                      <a:r>
                        <a:rPr lang="en-US" sz="1450" b="1" dirty="0">
                          <a:solidFill>
                            <a:schemeClr val="bg2"/>
                          </a:solidFill>
                          <a:latin typeface="Times New Roman" panose="02020603050405020304" charset="0"/>
                          <a:cs typeface="Times New Roman" panose="02020603050405020304" charset="0"/>
                        </a:rPr>
                        <a:t> related to </a:t>
                      </a:r>
                      <a:r>
                        <a:rPr lang="en-US" sz="1450" b="1" dirty="0" smtClean="0">
                          <a:solidFill>
                            <a:schemeClr val="bg2"/>
                          </a:solidFill>
                          <a:latin typeface="Times New Roman" panose="02020603050405020304" charset="0"/>
                          <a:cs typeface="Times New Roman" panose="02020603050405020304" charset="0"/>
                        </a:rPr>
                        <a:t>operation,  </a:t>
                      </a:r>
                      <a:r>
                        <a:rPr lang="en-US" sz="1450" b="1" dirty="0">
                          <a:solidFill>
                            <a:schemeClr val="bg2"/>
                          </a:solidFill>
                          <a:latin typeface="Times New Roman" panose="02020603050405020304" charset="0"/>
                          <a:cs typeface="Times New Roman" panose="02020603050405020304" charset="0"/>
                        </a:rPr>
                        <a:t>handling  and maintenance of </a:t>
                      </a:r>
                      <a:r>
                        <a:rPr lang="en-US" sz="1450" b="1" dirty="0" err="1">
                          <a:solidFill>
                            <a:schemeClr val="bg2"/>
                          </a:solidFill>
                          <a:latin typeface="Times New Roman" panose="02020603050405020304" charset="0"/>
                          <a:cs typeface="Times New Roman" panose="02020603050405020304" charset="0"/>
                        </a:rPr>
                        <a:t>Kisan</a:t>
                      </a:r>
                      <a:r>
                        <a:rPr lang="en-US" sz="1450" b="1" dirty="0">
                          <a:solidFill>
                            <a:schemeClr val="bg2"/>
                          </a:solidFill>
                          <a:latin typeface="Times New Roman" panose="02020603050405020304" charset="0"/>
                          <a:cs typeface="Times New Roman" panose="02020603050405020304" charset="0"/>
                        </a:rPr>
                        <a:t> drones</a:t>
                      </a:r>
                    </a:p>
                  </a:txBody>
                  <a:tcPr marL="68580" marR="68580" marT="34290" marB="34290">
                    <a:solidFill>
                      <a:srgbClr val="C00000"/>
                    </a:solidFill>
                  </a:tcPr>
                </a:tc>
              </a:tr>
              <a:tr h="635259">
                <a:tc>
                  <a:txBody>
                    <a:bodyPr/>
                    <a:lstStyle/>
                    <a:p>
                      <a:pPr marL="119063" indent="-119063" algn="just">
                        <a:buFont typeface="Arial" panose="020B0604020202020204" pitchFamily="34" charset="0"/>
                        <a:buChar char="•"/>
                      </a:pPr>
                      <a:r>
                        <a:rPr lang="en-US" sz="1450" b="1" dirty="0" smtClean="0">
                          <a:solidFill>
                            <a:schemeClr val="bg2"/>
                          </a:solidFill>
                          <a:latin typeface="Times New Roman" panose="02020603050405020304" charset="0"/>
                          <a:cs typeface="Times New Roman" panose="02020603050405020304" charset="0"/>
                        </a:rPr>
                        <a:t>Limited  use hours of drone</a:t>
                      </a:r>
                      <a:endParaRPr lang="en-US" sz="1450" b="1" dirty="0">
                        <a:solidFill>
                          <a:schemeClr val="bg2"/>
                        </a:solidFill>
                        <a:latin typeface="Times New Roman" panose="02020603050405020304" charset="0"/>
                        <a:cs typeface="Times New Roman" panose="02020603050405020304" charset="0"/>
                        <a:sym typeface="+mn-ea"/>
                      </a:endParaRPr>
                    </a:p>
                  </a:txBody>
                  <a:tcPr marL="68580" marR="68580" marT="34290" marB="34290">
                    <a:solidFill>
                      <a:srgbClr val="C00000"/>
                    </a:solidFill>
                  </a:tcPr>
                </a:tc>
                <a:tc>
                  <a:txBody>
                    <a:bodyPr/>
                    <a:lstStyle/>
                    <a:p>
                      <a:pPr marL="342900" indent="-342900" algn="just">
                        <a:buFont typeface="Arial" panose="020B0604020202020204" pitchFamily="34" charset="0"/>
                        <a:buChar char="•"/>
                      </a:pPr>
                      <a:r>
                        <a:rPr lang="en-US" sz="1450" b="1" dirty="0" smtClean="0">
                          <a:solidFill>
                            <a:schemeClr val="bg2"/>
                          </a:solidFill>
                          <a:latin typeface="Times New Roman" panose="02020603050405020304" charset="0"/>
                          <a:cs typeface="Times New Roman" panose="02020603050405020304" charset="0"/>
                        </a:rPr>
                        <a:t>Need for research on multiple use of drone </a:t>
                      </a:r>
                      <a:r>
                        <a:rPr lang="en-US" sz="1450" b="1" baseline="0" dirty="0" smtClean="0">
                          <a:solidFill>
                            <a:schemeClr val="bg2"/>
                          </a:solidFill>
                          <a:latin typeface="Times New Roman" panose="02020603050405020304" charset="0"/>
                          <a:cs typeface="Times New Roman" panose="02020603050405020304" charset="0"/>
                        </a:rPr>
                        <a:t> such as </a:t>
                      </a:r>
                      <a:r>
                        <a:rPr lang="en-US" sz="1450" b="1" dirty="0" smtClean="0">
                          <a:solidFill>
                            <a:schemeClr val="bg2"/>
                          </a:solidFill>
                          <a:latin typeface="Times New Roman" panose="02020603050405020304" charset="0"/>
                          <a:cs typeface="Times New Roman" panose="02020603050405020304" charset="0"/>
                        </a:rPr>
                        <a:t>Sensor based soil and crop health monitoring, pollination, seed sowing, irrigation etc.</a:t>
                      </a:r>
                    </a:p>
                    <a:p>
                      <a:pPr marL="342900" indent="-342900" algn="just">
                        <a:buFont typeface="Arial" panose="020B0604020202020204" pitchFamily="34" charset="0"/>
                        <a:buChar char="•"/>
                      </a:pPr>
                      <a:r>
                        <a:rPr lang="en-US" sz="1450" b="1" dirty="0" smtClean="0">
                          <a:solidFill>
                            <a:schemeClr val="bg2"/>
                          </a:solidFill>
                          <a:latin typeface="Times New Roman" panose="02020603050405020304" charset="0"/>
                          <a:cs typeface="Times New Roman" panose="02020603050405020304" charset="0"/>
                        </a:rPr>
                        <a:t>Development </a:t>
                      </a:r>
                      <a:r>
                        <a:rPr lang="en-US" sz="1450" b="1" dirty="0" smtClean="0">
                          <a:solidFill>
                            <a:schemeClr val="bg2"/>
                          </a:solidFill>
                          <a:latin typeface="Times New Roman" panose="02020603050405020304" charset="0"/>
                          <a:cs typeface="Times New Roman" panose="02020603050405020304" charset="0"/>
                        </a:rPr>
                        <a:t>of Variable </a:t>
                      </a:r>
                      <a:r>
                        <a:rPr lang="en-US" sz="1450" b="1" dirty="0" smtClean="0">
                          <a:solidFill>
                            <a:schemeClr val="bg2"/>
                          </a:solidFill>
                          <a:latin typeface="Times New Roman" panose="02020603050405020304" charset="0"/>
                          <a:cs typeface="Times New Roman" panose="02020603050405020304" charset="0"/>
                        </a:rPr>
                        <a:t>Rate Technologies VRTs (</a:t>
                      </a:r>
                      <a:r>
                        <a:rPr lang="en-US" sz="1450" b="1" dirty="0" err="1" smtClean="0">
                          <a:solidFill>
                            <a:schemeClr val="bg2"/>
                          </a:solidFill>
                          <a:latin typeface="Times New Roman" panose="02020603050405020304" charset="0"/>
                          <a:cs typeface="Times New Roman" panose="02020603050405020304" charset="0"/>
                        </a:rPr>
                        <a:t>NePPA</a:t>
                      </a:r>
                      <a:r>
                        <a:rPr lang="en-US" sz="1450" b="1" dirty="0" smtClean="0">
                          <a:solidFill>
                            <a:schemeClr val="bg2"/>
                          </a:solidFill>
                          <a:latin typeface="Times New Roman" panose="02020603050405020304" charset="0"/>
                          <a:cs typeface="Times New Roman" panose="02020603050405020304" charset="0"/>
                        </a:rPr>
                        <a:t> project ICARI-IARI)</a:t>
                      </a:r>
                    </a:p>
                  </a:txBody>
                  <a:tcPr marL="68580" marR="68580" marT="34290" marB="34290">
                    <a:solidFill>
                      <a:srgbClr val="C00000"/>
                    </a:solidFill>
                  </a:tcPr>
                </a:tc>
              </a:tr>
              <a:tr h="856058">
                <a:tc>
                  <a:txBody>
                    <a:bodyPr/>
                    <a:lstStyle/>
                    <a:p>
                      <a:pPr marL="119063" indent="-119063" algn="just">
                        <a:buFont typeface="Arial" panose="020B0604020202020204" pitchFamily="34" charset="0"/>
                        <a:buChar char="•"/>
                      </a:pPr>
                      <a:r>
                        <a:rPr lang="en-US" sz="1450" b="1" dirty="0" smtClean="0">
                          <a:solidFill>
                            <a:schemeClr val="bg2"/>
                          </a:solidFill>
                          <a:latin typeface="Times New Roman" panose="02020603050405020304" charset="0"/>
                          <a:cs typeface="Times New Roman" panose="02020603050405020304" charset="0"/>
                          <a:sym typeface="+mn-ea"/>
                        </a:rPr>
                        <a:t>Availability of  Agriculture drones</a:t>
                      </a:r>
                      <a:endParaRPr lang="en-US" sz="1450" b="1" dirty="0">
                        <a:solidFill>
                          <a:schemeClr val="bg2"/>
                        </a:solidFill>
                        <a:latin typeface="Times New Roman" panose="02020603050405020304" charset="0"/>
                        <a:cs typeface="Times New Roman" panose="02020603050405020304" charset="0"/>
                        <a:sym typeface="+mn-ea"/>
                      </a:endParaRPr>
                    </a:p>
                  </a:txBody>
                  <a:tcPr marL="68580" marR="68580" marT="34290" marB="34290">
                    <a:solidFill>
                      <a:srgbClr val="C00000"/>
                    </a:solidFill>
                  </a:tcPr>
                </a:tc>
                <a:tc>
                  <a:txBody>
                    <a:bodyPr/>
                    <a:lstStyle/>
                    <a:p>
                      <a:pPr marL="342900" indent="-342900" algn="just">
                        <a:buFont typeface="Arial" panose="020B0604020202020204" pitchFamily="34" charset="0"/>
                        <a:buChar char="•"/>
                      </a:pPr>
                      <a:r>
                        <a:rPr lang="en-US" sz="1450" b="1" dirty="0" smtClean="0">
                          <a:solidFill>
                            <a:schemeClr val="bg2"/>
                          </a:solidFill>
                          <a:latin typeface="Times New Roman" panose="02020603050405020304" charset="0"/>
                          <a:cs typeface="Times New Roman" panose="02020603050405020304" charset="0"/>
                        </a:rPr>
                        <a:t>Promotion</a:t>
                      </a:r>
                      <a:r>
                        <a:rPr lang="en-US" sz="1450" b="1" baseline="0" dirty="0" smtClean="0">
                          <a:solidFill>
                            <a:schemeClr val="bg2"/>
                          </a:solidFill>
                          <a:latin typeface="Times New Roman" panose="02020603050405020304" charset="0"/>
                          <a:cs typeface="Times New Roman" panose="02020603050405020304" charset="0"/>
                        </a:rPr>
                        <a:t> of </a:t>
                      </a:r>
                      <a:r>
                        <a:rPr lang="en-US" sz="1450" b="1" dirty="0" smtClean="0">
                          <a:solidFill>
                            <a:schemeClr val="bg2"/>
                          </a:solidFill>
                          <a:latin typeface="Times New Roman" panose="02020603050405020304" charset="0"/>
                          <a:cs typeface="Times New Roman" panose="02020603050405020304" charset="0"/>
                        </a:rPr>
                        <a:t> drone </a:t>
                      </a:r>
                      <a:r>
                        <a:rPr lang="en-US" sz="1450" b="1" dirty="0" smtClean="0">
                          <a:solidFill>
                            <a:schemeClr val="bg2"/>
                          </a:solidFill>
                          <a:latin typeface="Times New Roman" panose="02020603050405020304" charset="0"/>
                          <a:cs typeface="Times New Roman" panose="02020603050405020304" charset="0"/>
                        </a:rPr>
                        <a:t>manufacturing</a:t>
                      </a:r>
                      <a:r>
                        <a:rPr lang="en-US" sz="1450" b="1" baseline="0" dirty="0" smtClean="0">
                          <a:solidFill>
                            <a:schemeClr val="bg2"/>
                          </a:solidFill>
                          <a:latin typeface="Times New Roman" panose="02020603050405020304" charset="0"/>
                          <a:cs typeface="Times New Roman" panose="02020603050405020304" charset="0"/>
                        </a:rPr>
                        <a:t> </a:t>
                      </a:r>
                      <a:r>
                        <a:rPr lang="en-US" sz="1450" b="1" dirty="0" smtClean="0">
                          <a:solidFill>
                            <a:schemeClr val="bg2"/>
                          </a:solidFill>
                          <a:latin typeface="Times New Roman" panose="02020603050405020304" charset="0"/>
                          <a:cs typeface="Times New Roman" panose="02020603050405020304" charset="0"/>
                        </a:rPr>
                        <a:t> </a:t>
                      </a:r>
                      <a:r>
                        <a:rPr lang="en-US" sz="1450" b="1" dirty="0" smtClean="0">
                          <a:solidFill>
                            <a:schemeClr val="bg2"/>
                          </a:solidFill>
                          <a:latin typeface="Times New Roman" panose="02020603050405020304" charset="0"/>
                          <a:cs typeface="Times New Roman" panose="02020603050405020304" charset="0"/>
                        </a:rPr>
                        <a:t>under Make</a:t>
                      </a:r>
                      <a:r>
                        <a:rPr lang="en-US" sz="1450" b="1" baseline="0" dirty="0" smtClean="0">
                          <a:solidFill>
                            <a:schemeClr val="bg2"/>
                          </a:solidFill>
                          <a:latin typeface="Times New Roman" panose="02020603050405020304" charset="0"/>
                          <a:cs typeface="Times New Roman" panose="02020603050405020304" charset="0"/>
                        </a:rPr>
                        <a:t> in India Program and</a:t>
                      </a:r>
                    </a:p>
                    <a:p>
                      <a:pPr marL="342900" indent="-342900" algn="just">
                        <a:buFont typeface="Arial" panose="020B0604020202020204" pitchFamily="34" charset="0"/>
                        <a:buChar char="•"/>
                      </a:pPr>
                      <a:r>
                        <a:rPr lang="en-US" sz="1450" b="1" baseline="0" dirty="0" smtClean="0">
                          <a:solidFill>
                            <a:schemeClr val="bg2"/>
                          </a:solidFill>
                          <a:latin typeface="Times New Roman" panose="02020603050405020304" charset="0"/>
                          <a:cs typeface="Times New Roman" panose="02020603050405020304" charset="0"/>
                        </a:rPr>
                        <a:t>Subsidy on agriculture drone</a:t>
                      </a:r>
                      <a:endParaRPr lang="en-US" sz="1450" b="1" dirty="0" smtClean="0">
                        <a:solidFill>
                          <a:schemeClr val="bg2"/>
                        </a:solidFill>
                        <a:latin typeface="Times New Roman" panose="02020603050405020304" charset="0"/>
                        <a:cs typeface="Times New Roman" panose="02020603050405020304" charset="0"/>
                      </a:endParaRPr>
                    </a:p>
                  </a:txBody>
                  <a:tcPr marL="68580" marR="68580" marT="34290" marB="34290">
                    <a:solidFill>
                      <a:srgbClr val="C00000"/>
                    </a:solidFill>
                  </a:tcPr>
                </a:tc>
              </a:tr>
            </a:tbl>
          </a:graphicData>
        </a:graphic>
      </p:graphicFrame>
      <p:sp>
        <p:nvSpPr>
          <p:cNvPr id="3" name="TextBox 2"/>
          <p:cNvSpPr txBox="1"/>
          <p:nvPr/>
        </p:nvSpPr>
        <p:spPr>
          <a:xfrm>
            <a:off x="228600" y="3638550"/>
            <a:ext cx="8882945" cy="369332"/>
          </a:xfrm>
          <a:prstGeom prst="rect">
            <a:avLst/>
          </a:prstGeom>
          <a:solidFill>
            <a:srgbClr val="FFFF00"/>
          </a:solidFill>
        </p:spPr>
        <p:txBody>
          <a:bodyPr wrap="none" rtlCol="0">
            <a:spAutoFit/>
          </a:bodyPr>
          <a:lstStyle/>
          <a:p>
            <a:r>
              <a:rPr lang="en-GB" dirty="0" smtClean="0"/>
              <a:t>Establishment of Centre of Excellence  on </a:t>
            </a:r>
            <a:r>
              <a:rPr lang="en-GB" dirty="0" err="1" smtClean="0"/>
              <a:t>Kisan</a:t>
            </a:r>
            <a:r>
              <a:rPr lang="en-GB" dirty="0" smtClean="0"/>
              <a:t> Drones in ICAR Institutes, SAU’s and CAU’s  </a:t>
            </a:r>
            <a:endParaRPr lang="en-GB"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4350"/>
            <a:ext cx="9156964" cy="905272"/>
          </a:xfrm>
        </p:spPr>
        <p:txBody>
          <a:bodyPr>
            <a:noAutofit/>
          </a:bodyPr>
          <a:lstStyle/>
          <a:p>
            <a:pPr algn="ctr"/>
            <a:r>
              <a:rPr lang="en-US" sz="4400" b="1" dirty="0"/>
              <a:t>Thank </a:t>
            </a:r>
            <a:r>
              <a:rPr lang="en-US" sz="4400" b="1" dirty="0" smtClean="0"/>
              <a:t>You</a:t>
            </a:r>
            <a:endParaRPr lang="en-US" sz="4400"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11</a:t>
            </a:fld>
            <a:endParaRPr lang="en-US"/>
          </a:p>
        </p:txBody>
      </p:sp>
      <p:pic>
        <p:nvPicPr>
          <p:cNvPr id="6" name="Content Placeholder 4"/>
          <p:cNvPicPr>
            <a:picLocks noChangeAspect="1"/>
          </p:cNvPicPr>
          <p:nvPr/>
        </p:nvPicPr>
        <p:blipFill>
          <a:blip r:embed="rId2" cstate="print"/>
          <a:stretch>
            <a:fillRect/>
          </a:stretch>
        </p:blipFill>
        <p:spPr>
          <a:xfrm>
            <a:off x="1676400" y="1200150"/>
            <a:ext cx="5970110" cy="33528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p:nvPr/>
        </p:nvSpPr>
        <p:spPr>
          <a:xfrm>
            <a:off x="152400" y="97632"/>
            <a:ext cx="8839200" cy="731732"/>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t>Drone as a future technologies for agriculture</a:t>
            </a:r>
            <a:endParaRPr lang="en-US" sz="2400" dirty="0"/>
          </a:p>
        </p:txBody>
      </p:sp>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753" t="30604" r="39101" b="24994"/>
          <a:stretch>
            <a:fillRect/>
          </a:stretch>
        </p:blipFill>
        <p:spPr bwMode="auto">
          <a:xfrm>
            <a:off x="562232" y="971551"/>
            <a:ext cx="8400791"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571500"/>
            <a:ext cx="5486400" cy="1657350"/>
          </a:xfrm>
          <a:prstGeom prst="cloud">
            <a:avLst/>
          </a:prstGeom>
        </p:spPr>
        <p:style>
          <a:lnRef idx="2">
            <a:schemeClr val="accent3"/>
          </a:lnRef>
          <a:fillRef idx="1">
            <a:schemeClr val="lt1"/>
          </a:fillRef>
          <a:effectRef idx="0">
            <a:schemeClr val="accent3"/>
          </a:effectRef>
          <a:fontRef idx="minor">
            <a:schemeClr val="dk1"/>
          </a:fontRef>
        </p:style>
        <p:txBody>
          <a:bodyPr>
            <a:noAutofit/>
          </a:bodyPr>
          <a:lstStyle/>
          <a:p>
            <a:pPr algn="just"/>
            <a:r>
              <a:rPr lang="en-US" sz="1200" dirty="0">
                <a:solidFill>
                  <a:srgbClr val="002060"/>
                </a:solidFill>
                <a:latin typeface="Times New Roman" panose="02020603050405020304" pitchFamily="18" charset="0"/>
                <a:cs typeface="Times New Roman" panose="02020603050405020304" pitchFamily="18" charset="0"/>
              </a:rPr>
              <a:t>With the availability of sensors, drones can detect the things which are beyond the visible range of human sight</a:t>
            </a:r>
            <a:r>
              <a:rPr lang="en-US" sz="1200" dirty="0">
                <a:solidFill>
                  <a:srgbClr val="FF0000"/>
                </a:solidFill>
                <a:latin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rPr>
              <a:t> </a:t>
            </a:r>
            <a:r>
              <a:rPr lang="en-US" sz="1200" dirty="0">
                <a:solidFill>
                  <a:srgbClr val="002060"/>
                </a:solidFill>
                <a:latin typeface="Times New Roman" panose="02020603050405020304" pitchFamily="18" charset="0"/>
                <a:cs typeface="Times New Roman" panose="02020603050405020304" pitchFamily="18" charset="0"/>
              </a:rPr>
              <a:t>Real-time, more accurate, reliable, and objective information can be derived from drones in greater detail and fewer errors.</a:t>
            </a:r>
          </a:p>
        </p:txBody>
      </p:sp>
      <p:pic>
        <p:nvPicPr>
          <p:cNvPr id="1027" name="Picture 3"/>
          <p:cNvPicPr>
            <a:picLocks noChangeAspect="1" noChangeArrowheads="1"/>
          </p:cNvPicPr>
          <p:nvPr/>
        </p:nvPicPr>
        <p:blipFill>
          <a:blip r:embed="rId2"/>
          <a:srcRect/>
          <a:stretch>
            <a:fillRect/>
          </a:stretch>
        </p:blipFill>
        <p:spPr bwMode="auto">
          <a:xfrm>
            <a:off x="3200401" y="2473916"/>
            <a:ext cx="2971800" cy="2669584"/>
          </a:xfrm>
          <a:prstGeom prst="rect">
            <a:avLst/>
          </a:prstGeom>
          <a:noFill/>
          <a:ln w="9525">
            <a:noFill/>
            <a:miter lim="800000"/>
            <a:headEnd/>
            <a:tailEnd/>
          </a:ln>
          <a:effectLst/>
        </p:spPr>
      </p:pic>
      <p:pic>
        <p:nvPicPr>
          <p:cNvPr id="18433" name="Picture 1"/>
          <p:cNvPicPr>
            <a:picLocks noChangeAspect="1" noChangeArrowheads="1"/>
          </p:cNvPicPr>
          <p:nvPr/>
        </p:nvPicPr>
        <p:blipFill>
          <a:blip r:embed="rId3"/>
          <a:srcRect r="64350" b="40000"/>
          <a:stretch>
            <a:fillRect/>
          </a:stretch>
        </p:blipFill>
        <p:spPr bwMode="auto">
          <a:xfrm>
            <a:off x="2114550" y="1828800"/>
            <a:ext cx="857250" cy="690113"/>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l="39238" r="4559" b="27500"/>
          <a:stretch>
            <a:fillRect/>
          </a:stretch>
        </p:blipFill>
        <p:spPr bwMode="auto">
          <a:xfrm>
            <a:off x="7086600" y="800100"/>
            <a:ext cx="698500" cy="571500"/>
          </a:xfrm>
          <a:prstGeom prst="rect">
            <a:avLst/>
          </a:prstGeom>
          <a:noFill/>
          <a:ln w="9525">
            <a:noFill/>
            <a:miter lim="800000"/>
            <a:headEnd/>
            <a:tailEnd/>
          </a:ln>
          <a:effectLst/>
        </p:spPr>
      </p:pic>
      <p:pic>
        <p:nvPicPr>
          <p:cNvPr id="18434" name="Picture 2"/>
          <p:cNvPicPr>
            <a:picLocks noChangeAspect="1" noChangeArrowheads="1"/>
          </p:cNvPicPr>
          <p:nvPr/>
        </p:nvPicPr>
        <p:blipFill>
          <a:blip r:embed="rId5" cstate="print"/>
          <a:srcRect/>
          <a:stretch>
            <a:fillRect/>
          </a:stretch>
        </p:blipFill>
        <p:spPr bwMode="auto">
          <a:xfrm>
            <a:off x="6457950" y="1600200"/>
            <a:ext cx="685800" cy="729290"/>
          </a:xfrm>
          <a:prstGeom prst="rect">
            <a:avLst/>
          </a:prstGeom>
          <a:noFill/>
          <a:ln w="9525">
            <a:noFill/>
            <a:miter lim="800000"/>
            <a:headEnd/>
            <a:tailEnd/>
          </a:ln>
          <a:effectLst/>
        </p:spPr>
      </p:pic>
      <p:pic>
        <p:nvPicPr>
          <p:cNvPr id="8" name="Picture 3"/>
          <p:cNvPicPr>
            <a:picLocks noChangeAspect="1" noChangeArrowheads="1"/>
          </p:cNvPicPr>
          <p:nvPr/>
        </p:nvPicPr>
        <p:blipFill>
          <a:blip r:embed="rId6"/>
          <a:srcRect l="60481"/>
          <a:stretch>
            <a:fillRect/>
          </a:stretch>
        </p:blipFill>
        <p:spPr bwMode="auto">
          <a:xfrm>
            <a:off x="1543050" y="685800"/>
            <a:ext cx="914400" cy="866693"/>
          </a:xfrm>
          <a:prstGeom prst="rect">
            <a:avLst/>
          </a:prstGeom>
          <a:noFill/>
          <a:ln w="9525">
            <a:noFill/>
            <a:miter lim="800000"/>
            <a:headEnd/>
            <a:tailEnd/>
          </a:ln>
          <a:effectLst/>
        </p:spPr>
      </p:pic>
      <p:pic>
        <p:nvPicPr>
          <p:cNvPr id="18435" name="Picture 3"/>
          <p:cNvPicPr>
            <a:picLocks noChangeAspect="1" noChangeArrowheads="1"/>
          </p:cNvPicPr>
          <p:nvPr/>
        </p:nvPicPr>
        <p:blipFill>
          <a:blip r:embed="rId6"/>
          <a:srcRect r="56873"/>
          <a:stretch>
            <a:fillRect/>
          </a:stretch>
        </p:blipFill>
        <p:spPr bwMode="auto">
          <a:xfrm>
            <a:off x="6286500" y="42863"/>
            <a:ext cx="937667" cy="814388"/>
          </a:xfrm>
          <a:prstGeom prst="rect">
            <a:avLst/>
          </a:prstGeom>
          <a:noFill/>
          <a:ln w="9525">
            <a:noFill/>
            <a:miter lim="800000"/>
            <a:headEnd/>
            <a:tailEnd/>
          </a:ln>
          <a:effectLst/>
        </p:spPr>
      </p:pic>
      <p:sp>
        <p:nvSpPr>
          <p:cNvPr id="9" name="TextBox 8"/>
          <p:cNvSpPr txBox="1"/>
          <p:nvPr/>
        </p:nvSpPr>
        <p:spPr>
          <a:xfrm>
            <a:off x="2628900" y="171450"/>
            <a:ext cx="3276600" cy="368300"/>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Drone applications in Agriculture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0" y="12520"/>
            <a:ext cx="9144000" cy="369973"/>
          </a:xfrm>
          <a:prstGeom prst="rect">
            <a:avLst/>
          </a:prstGeom>
          <a:solidFill>
            <a:srgbClr val="92D050"/>
          </a:solidFill>
        </p:spPr>
        <p:txBody>
          <a:bodyPr vert="horz" lIns="91440" tIns="45720" rIns="91440" bIns="45720" rtlCol="0" anchor="ctr">
            <a:normAutofit/>
          </a:bodyPr>
          <a:lstStyle>
            <a:defPPr>
              <a:defRPr lang="en-US"/>
            </a:defPPr>
            <a:lvl1pPr algn="ctr">
              <a:defRPr sz="2400" b="1">
                <a:solidFill>
                  <a:srgbClr val="FFFF00"/>
                </a:solidFill>
                <a:latin typeface="Arial" panose="020B0604020202020204" pitchFamily="34" charset="0"/>
                <a:ea typeface="Times New Roman" panose="02020603050405020304" pitchFamily="18"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ct val="80000"/>
              </a:lnSpc>
              <a:spcBef>
                <a:spcPct val="0"/>
              </a:spcBef>
            </a:pPr>
            <a:r>
              <a:rPr lang="en-US" sz="2000" dirty="0" smtClean="0">
                <a:solidFill>
                  <a:srgbClr val="002060"/>
                </a:solidFill>
              </a:rPr>
              <a:t>Standard </a:t>
            </a:r>
            <a:r>
              <a:rPr lang="en-US" sz="2000" dirty="0">
                <a:solidFill>
                  <a:srgbClr val="002060"/>
                </a:solidFill>
              </a:rPr>
              <a:t>guidelines for operation of drones for pesticide application</a:t>
            </a:r>
            <a:endParaRPr lang="en-US" sz="2200" i="1" dirty="0">
              <a:solidFill>
                <a:srgbClr val="002060"/>
              </a:solidFill>
              <a:latin typeface="+mn-lt"/>
              <a:ea typeface="+mn-ea"/>
              <a:cs typeface="+mn-cs"/>
            </a:endParaRPr>
          </a:p>
        </p:txBody>
      </p:sp>
      <p:sp>
        <p:nvSpPr>
          <p:cNvPr id="11" name="Rectangle 10"/>
          <p:cNvSpPr/>
          <p:nvPr/>
        </p:nvSpPr>
        <p:spPr>
          <a:xfrm>
            <a:off x="0" y="361950"/>
            <a:ext cx="9144000" cy="2200602"/>
          </a:xfrm>
          <a:prstGeom prst="rect">
            <a:avLst/>
          </a:prstGeom>
        </p:spPr>
        <p:txBody>
          <a:bodyPr wrap="square">
            <a:spAutoFit/>
          </a:bodyPr>
          <a:lstStyle/>
          <a:p>
            <a:pPr marL="225425" indent="-225425" algn="just">
              <a:spcBef>
                <a:spcPts val="600"/>
              </a:spcBef>
              <a:buFont typeface="Wingdings" pitchFamily="2" charset="2"/>
              <a:buChar char="Ø"/>
            </a:pPr>
            <a:r>
              <a:rPr lang="en-US" sz="1600" b="1" dirty="0" smtClean="0">
                <a:latin typeface="Times New Roman" pitchFamily="18" charset="0"/>
                <a:cs typeface="Times New Roman" pitchFamily="18" charset="0"/>
              </a:rPr>
              <a:t>In a </a:t>
            </a:r>
            <a:r>
              <a:rPr lang="en-US" sz="1600" b="1" dirty="0" err="1" smtClean="0">
                <a:latin typeface="Times New Roman" pitchFamily="18" charset="0"/>
                <a:cs typeface="Times New Roman" pitchFamily="18" charset="0"/>
              </a:rPr>
              <a:t>DoAC&amp;FW</a:t>
            </a:r>
            <a:r>
              <a:rPr lang="en-US" sz="1600" b="1" dirty="0" smtClean="0">
                <a:latin typeface="Times New Roman" pitchFamily="18" charset="0"/>
                <a:cs typeface="Times New Roman" pitchFamily="18" charset="0"/>
              </a:rPr>
              <a:t>–ICAR </a:t>
            </a:r>
            <a:r>
              <a:rPr lang="en-US" sz="1600" b="1" dirty="0" smtClean="0">
                <a:latin typeface="Times New Roman" pitchFamily="18" charset="0"/>
                <a:cs typeface="Times New Roman" pitchFamily="18" charset="0"/>
              </a:rPr>
              <a:t>Interface held on 18.04.2019, </a:t>
            </a:r>
            <a:r>
              <a:rPr lang="en-US" sz="1600" b="1" dirty="0" smtClean="0">
                <a:solidFill>
                  <a:srgbClr val="00B050"/>
                </a:solidFill>
                <a:latin typeface="Times New Roman" pitchFamily="18" charset="0"/>
                <a:cs typeface="Times New Roman" pitchFamily="18" charset="0"/>
              </a:rPr>
              <a:t>a decision was taken to entrust responsibility to ICAR </a:t>
            </a:r>
            <a:r>
              <a:rPr lang="en-US" sz="1600" b="1" dirty="0" smtClean="0">
                <a:latin typeface="Times New Roman" pitchFamily="18" charset="0"/>
                <a:cs typeface="Times New Roman" pitchFamily="18" charset="0"/>
              </a:rPr>
              <a:t>to study the use of drones and recommend standard guidelines for operation of drone for pesticide application. </a:t>
            </a:r>
          </a:p>
          <a:p>
            <a:pPr marL="225425" indent="-225425" algn="just">
              <a:spcBef>
                <a:spcPts val="600"/>
              </a:spcBef>
              <a:buFont typeface="Wingdings" pitchFamily="2" charset="2"/>
              <a:buChar char="Ø"/>
            </a:pPr>
            <a:r>
              <a:rPr lang="en-US" sz="1600" b="1" dirty="0" smtClean="0">
                <a:latin typeface="Times New Roman" pitchFamily="18" charset="0"/>
                <a:cs typeface="Times New Roman" pitchFamily="18" charset="0"/>
              </a:rPr>
              <a:t>In view of the above, </a:t>
            </a:r>
            <a:r>
              <a:rPr lang="en-US" sz="1600" b="1" dirty="0" smtClean="0">
                <a:solidFill>
                  <a:srgbClr val="00B050"/>
                </a:solidFill>
                <a:latin typeface="Times New Roman" pitchFamily="18" charset="0"/>
                <a:cs typeface="Times New Roman" pitchFamily="18" charset="0"/>
              </a:rPr>
              <a:t>a committee was constituted </a:t>
            </a:r>
            <a:r>
              <a:rPr lang="en-US" sz="1600" b="1" dirty="0" smtClean="0">
                <a:latin typeface="Times New Roman" pitchFamily="18" charset="0"/>
                <a:cs typeface="Times New Roman" pitchFamily="18" charset="0"/>
              </a:rPr>
              <a:t>under the chairmanship of Dr. K. </a:t>
            </a:r>
            <a:r>
              <a:rPr lang="en-US" sz="1600" b="1" dirty="0" err="1" smtClean="0">
                <a:latin typeface="Times New Roman" pitchFamily="18" charset="0"/>
                <a:cs typeface="Times New Roman" pitchFamily="18" charset="0"/>
              </a:rPr>
              <a:t>Alagusundaram</a:t>
            </a:r>
            <a:r>
              <a:rPr lang="en-US" sz="1600" b="1" dirty="0" smtClean="0">
                <a:latin typeface="Times New Roman" pitchFamily="18" charset="0"/>
                <a:cs typeface="Times New Roman" pitchFamily="18" charset="0"/>
              </a:rPr>
              <a:t>, DDG (</a:t>
            </a:r>
            <a:r>
              <a:rPr lang="en-US" sz="1600" b="1" dirty="0" err="1" smtClean="0">
                <a:latin typeface="Times New Roman" pitchFamily="18" charset="0"/>
                <a:cs typeface="Times New Roman" pitchFamily="18" charset="0"/>
              </a:rPr>
              <a:t>Agril</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Engg</a:t>
            </a:r>
            <a:r>
              <a:rPr lang="en-US" sz="1600" b="1" dirty="0" smtClean="0">
                <a:latin typeface="Times New Roman" pitchFamily="18" charset="0"/>
                <a:cs typeface="Times New Roman" pitchFamily="18" charset="0"/>
              </a:rPr>
              <a:t>.) ICAR</a:t>
            </a:r>
            <a:r>
              <a:rPr lang="en-US" sz="1600" b="1" dirty="0" smtClean="0">
                <a:solidFill>
                  <a:srgbClr val="7030A0"/>
                </a:solidFill>
                <a:latin typeface="Times New Roman" pitchFamily="18" charset="0"/>
                <a:cs typeface="Times New Roman" pitchFamily="18" charset="0"/>
              </a:rPr>
              <a:t> </a:t>
            </a:r>
            <a:r>
              <a:rPr lang="en-US" sz="1600" b="1" dirty="0" smtClean="0">
                <a:latin typeface="Times New Roman" pitchFamily="18" charset="0"/>
                <a:cs typeface="Times New Roman" pitchFamily="18" charset="0"/>
              </a:rPr>
              <a:t>by Department of Agriculture, Cooperation &amp; Farmers Welfare (M&amp; T Division) , Ministry of Agriculture &amp; Farmers Welfare, Government of India  vide letter No. 13-8/2017-M&amp;T(I&amp;P) dated 27/05/2019) </a:t>
            </a:r>
            <a:r>
              <a:rPr lang="en-US" sz="1600" b="1" dirty="0" smtClean="0">
                <a:solidFill>
                  <a:srgbClr val="00B050"/>
                </a:solidFill>
                <a:latin typeface="Times New Roman" pitchFamily="18" charset="0"/>
                <a:cs typeface="Times New Roman" pitchFamily="18" charset="0"/>
              </a:rPr>
              <a:t>to formulate the standard guidelines for operation of drones for pesticide application.</a:t>
            </a:r>
            <a:endParaRPr lang="en-US" dirty="0">
              <a:latin typeface="Times New Roman" pitchFamily="18" charset="0"/>
              <a:cs typeface="Times New Roman" pitchFamily="18" charset="0"/>
            </a:endParaRPr>
          </a:p>
        </p:txBody>
      </p:sp>
      <p:sp>
        <p:nvSpPr>
          <p:cNvPr id="2" name="Rectangle 2"/>
          <p:cNvSpPr>
            <a:spLocks noChangeArrowheads="1"/>
          </p:cNvSpPr>
          <p:nvPr/>
        </p:nvSpPr>
        <p:spPr bwMode="auto">
          <a:xfrm>
            <a:off x="0" y="2435066"/>
            <a:ext cx="9144000" cy="27084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577850" algn="l"/>
                <a:tab pos="855663" algn="l"/>
              </a:tabLst>
            </a:pPr>
            <a:r>
              <a:rPr kumimoji="0" lang="en-US" sz="1600" b="1"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Terms of Reference of the Committee</a:t>
            </a:r>
            <a:endParaRPr kumimoji="0" lang="en-US" sz="1600" b="1" i="0" u="none" strike="noStrike" cap="none" normalizeH="0" baseline="0" dirty="0" smtClean="0">
              <a:ln>
                <a:noFill/>
              </a:ln>
              <a:solidFill>
                <a:srgbClr val="0070C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577850" algn="l"/>
                <a:tab pos="855663" algn="l"/>
              </a:tabLst>
            </a:pPr>
            <a:r>
              <a:rPr kumimoji="0" lang="en-US" sz="14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To develop guidelines for operation of drones in application of spraying of pesticides, growth hormones, fertilizers in different crops at different stages with the following terms of reference:</a:t>
            </a:r>
            <a:endParaRPr kumimoji="0" lang="en-US" sz="1400" i="0" u="none" strike="noStrike" cap="none" normalizeH="0" baseline="0" dirty="0" smtClean="0">
              <a:ln>
                <a:noFill/>
              </a:ln>
              <a:solidFill>
                <a:schemeClr val="tx1"/>
              </a:solidFill>
              <a:effectLst/>
              <a:latin typeface="Times New Roman" pitchFamily="18" charset="0"/>
              <a:cs typeface="Times New Roman" pitchFamily="18" charset="0"/>
            </a:endParaRPr>
          </a:p>
          <a:p>
            <a:pPr marL="236538" marR="0" lvl="0" indent="-236538" algn="just" defTabSz="914400" rtl="0" eaLnBrk="0" fontAlgn="base" latinLnBrk="0" hangingPunct="0">
              <a:lnSpc>
                <a:spcPct val="100000"/>
              </a:lnSpc>
              <a:spcBef>
                <a:spcPct val="0"/>
              </a:spcBef>
              <a:spcAft>
                <a:spcPct val="0"/>
              </a:spcAft>
              <a:buClrTx/>
              <a:buSzTx/>
              <a:buFont typeface="Wingdings" pitchFamily="2" charset="2"/>
              <a:buChar char="Ø"/>
              <a:tabLst>
                <a:tab pos="630238" algn="l"/>
                <a:tab pos="855663" algn="l"/>
              </a:tabLst>
            </a:pPr>
            <a:r>
              <a:rPr kumimoji="0" lang="en-US" sz="1400"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Challenges in drone use for pesticide application</a:t>
            </a:r>
            <a:endParaRPr kumimoji="0" lang="en-US" sz="1400" i="0" u="none" strike="noStrike" cap="none" normalizeH="0" baseline="0" dirty="0" smtClean="0">
              <a:ln>
                <a:noFill/>
              </a:ln>
              <a:solidFill>
                <a:srgbClr val="0070C0"/>
              </a:solidFill>
              <a:effectLst/>
              <a:latin typeface="Times New Roman" pitchFamily="18" charset="0"/>
              <a:cs typeface="Times New Roman" pitchFamily="18" charset="0"/>
            </a:endParaRPr>
          </a:p>
          <a:p>
            <a:pPr marL="236538" marR="0" lvl="0" indent="-236538" algn="just" defTabSz="914400" rtl="0" eaLnBrk="0" fontAlgn="base" latinLnBrk="0" hangingPunct="0">
              <a:lnSpc>
                <a:spcPct val="100000"/>
              </a:lnSpc>
              <a:spcBef>
                <a:spcPct val="0"/>
              </a:spcBef>
              <a:spcAft>
                <a:spcPct val="0"/>
              </a:spcAft>
              <a:buClrTx/>
              <a:buSzTx/>
              <a:buFont typeface="Wingdings" pitchFamily="2" charset="2"/>
              <a:buChar char="Ø"/>
              <a:tabLst>
                <a:tab pos="630238" algn="l"/>
                <a:tab pos="855663" algn="l"/>
              </a:tabLst>
            </a:pPr>
            <a:r>
              <a:rPr kumimoji="0" lang="en-US" sz="1400"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Advantages of drone use in pesticide application</a:t>
            </a:r>
            <a:endParaRPr kumimoji="0" lang="en-US" sz="1400" i="0" u="none" strike="noStrike" cap="none" normalizeH="0" baseline="0" dirty="0" smtClean="0">
              <a:ln>
                <a:noFill/>
              </a:ln>
              <a:solidFill>
                <a:srgbClr val="0070C0"/>
              </a:solidFill>
              <a:effectLst/>
              <a:latin typeface="Times New Roman" pitchFamily="18" charset="0"/>
              <a:cs typeface="Times New Roman" pitchFamily="18" charset="0"/>
            </a:endParaRPr>
          </a:p>
          <a:p>
            <a:pPr marL="236538" marR="0" lvl="0" indent="-236538" algn="just" defTabSz="914400" rtl="0" eaLnBrk="0" fontAlgn="base" latinLnBrk="0" hangingPunct="0">
              <a:lnSpc>
                <a:spcPct val="100000"/>
              </a:lnSpc>
              <a:spcBef>
                <a:spcPct val="0"/>
              </a:spcBef>
              <a:spcAft>
                <a:spcPct val="0"/>
              </a:spcAft>
              <a:buClrTx/>
              <a:buSzTx/>
              <a:buFont typeface="Wingdings" pitchFamily="2" charset="2"/>
              <a:buChar char="Ø"/>
              <a:tabLst>
                <a:tab pos="630238" algn="l"/>
                <a:tab pos="855663" algn="l"/>
              </a:tabLst>
            </a:pPr>
            <a:r>
              <a:rPr kumimoji="0" lang="en-US" sz="1400"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Current status &amp; future prospects of drone use for pesticide application</a:t>
            </a:r>
            <a:endParaRPr kumimoji="0" lang="en-US" sz="1400" i="0" u="none" strike="noStrike" cap="none" normalizeH="0" baseline="0" dirty="0" smtClean="0">
              <a:ln>
                <a:noFill/>
              </a:ln>
              <a:solidFill>
                <a:srgbClr val="0070C0"/>
              </a:solidFill>
              <a:effectLst/>
              <a:latin typeface="Times New Roman" pitchFamily="18" charset="0"/>
              <a:cs typeface="Times New Roman" pitchFamily="18" charset="0"/>
            </a:endParaRPr>
          </a:p>
          <a:p>
            <a:pPr marL="236538" marR="0" lvl="0" indent="-236538" algn="just" defTabSz="914400" rtl="0" eaLnBrk="0" fontAlgn="base" latinLnBrk="0" hangingPunct="0">
              <a:lnSpc>
                <a:spcPct val="100000"/>
              </a:lnSpc>
              <a:spcBef>
                <a:spcPct val="0"/>
              </a:spcBef>
              <a:spcAft>
                <a:spcPct val="0"/>
              </a:spcAft>
              <a:buClrTx/>
              <a:buSzTx/>
              <a:buFont typeface="Wingdings" pitchFamily="2" charset="2"/>
              <a:buChar char="Ø"/>
              <a:tabLst>
                <a:tab pos="630238" algn="l"/>
                <a:tab pos="855663" algn="l"/>
              </a:tabLst>
            </a:pPr>
            <a:r>
              <a:rPr kumimoji="0" lang="en-US" sz="1400"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Drone laws &amp; regulations to be followed</a:t>
            </a:r>
            <a:endParaRPr kumimoji="0" lang="en-US" sz="1400" i="0" u="none" strike="noStrike" cap="none" normalizeH="0" baseline="0" dirty="0" smtClean="0">
              <a:ln>
                <a:noFill/>
              </a:ln>
              <a:solidFill>
                <a:srgbClr val="0070C0"/>
              </a:solidFill>
              <a:effectLst/>
              <a:latin typeface="Times New Roman" pitchFamily="18" charset="0"/>
              <a:cs typeface="Times New Roman" pitchFamily="18" charset="0"/>
            </a:endParaRPr>
          </a:p>
          <a:p>
            <a:pPr marL="236538" marR="0" lvl="0" indent="-236538" algn="just" defTabSz="914400" rtl="0" eaLnBrk="0" fontAlgn="base" latinLnBrk="0" hangingPunct="0">
              <a:lnSpc>
                <a:spcPct val="100000"/>
              </a:lnSpc>
              <a:spcBef>
                <a:spcPct val="0"/>
              </a:spcBef>
              <a:spcAft>
                <a:spcPct val="0"/>
              </a:spcAft>
              <a:buClrTx/>
              <a:buSzTx/>
              <a:buFont typeface="Wingdings" pitchFamily="2" charset="2"/>
              <a:buChar char="Ø"/>
              <a:tabLst>
                <a:tab pos="630238" algn="l"/>
                <a:tab pos="855663" algn="l"/>
              </a:tabLst>
            </a:pPr>
            <a:r>
              <a:rPr kumimoji="0" lang="en-US" sz="1400"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Affordable &amp; sustainable solutions to use drones for pesticide application</a:t>
            </a:r>
            <a:endParaRPr kumimoji="0" lang="en-US" sz="1400" i="0" u="none" strike="noStrike" cap="none" normalizeH="0" baseline="0" dirty="0" smtClean="0">
              <a:ln>
                <a:noFill/>
              </a:ln>
              <a:solidFill>
                <a:srgbClr val="0070C0"/>
              </a:solidFill>
              <a:effectLst/>
              <a:latin typeface="Times New Roman" pitchFamily="18" charset="0"/>
              <a:cs typeface="Times New Roman" pitchFamily="18" charset="0"/>
            </a:endParaRPr>
          </a:p>
          <a:p>
            <a:pPr marL="236538" marR="0" lvl="0" indent="-236538" algn="just" defTabSz="914400" rtl="0" eaLnBrk="0" fontAlgn="base" latinLnBrk="0" hangingPunct="0">
              <a:lnSpc>
                <a:spcPct val="100000"/>
              </a:lnSpc>
              <a:spcBef>
                <a:spcPct val="0"/>
              </a:spcBef>
              <a:spcAft>
                <a:spcPct val="0"/>
              </a:spcAft>
              <a:buClrTx/>
              <a:buSzTx/>
              <a:buFont typeface="Wingdings" pitchFamily="2" charset="2"/>
              <a:buChar char="Ø"/>
              <a:tabLst>
                <a:tab pos="630238" algn="l"/>
                <a:tab pos="855663" algn="l"/>
              </a:tabLst>
            </a:pPr>
            <a:r>
              <a:rPr kumimoji="0" lang="en-US" sz="1400"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Different standards in terms of : Pre-requisites to use drones, minimum area, climatic conditions </a:t>
            </a:r>
            <a:r>
              <a:rPr kumimoji="0" lang="en-US" sz="1400" i="0" u="none" strike="noStrike" cap="none" normalizeH="0" baseline="0" dirty="0" err="1" smtClean="0">
                <a:ln>
                  <a:noFill/>
                </a:ln>
                <a:solidFill>
                  <a:srgbClr val="0070C0"/>
                </a:solidFill>
                <a:effectLst/>
                <a:latin typeface="Times New Roman" pitchFamily="18" charset="0"/>
                <a:ea typeface="Times New Roman" pitchFamily="18" charset="0"/>
                <a:cs typeface="Times New Roman" pitchFamily="18" charset="0"/>
              </a:rPr>
              <a:t>viz</a:t>
            </a:r>
            <a:r>
              <a:rPr kumimoji="0" lang="en-US" sz="1400"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 temp, wind speed, height of application, droplet size etc; to be followed in use of drones to offset drift, air pollution</a:t>
            </a:r>
            <a:endParaRPr kumimoji="0" lang="en-US" sz="1400" i="0" u="none" strike="noStrike" cap="none" normalizeH="0" baseline="0" dirty="0" smtClean="0">
              <a:ln>
                <a:noFill/>
              </a:ln>
              <a:solidFill>
                <a:srgbClr val="0070C0"/>
              </a:solidFill>
              <a:effectLst/>
              <a:latin typeface="Times New Roman" pitchFamily="18" charset="0"/>
              <a:cs typeface="Times New Roman" pitchFamily="18" charset="0"/>
            </a:endParaRPr>
          </a:p>
          <a:p>
            <a:pPr marL="236538" marR="0" lvl="0" indent="-236538" algn="just" defTabSz="914400" rtl="0" eaLnBrk="0" fontAlgn="base" latinLnBrk="0" hangingPunct="0">
              <a:lnSpc>
                <a:spcPct val="100000"/>
              </a:lnSpc>
              <a:spcBef>
                <a:spcPct val="0"/>
              </a:spcBef>
              <a:spcAft>
                <a:spcPct val="0"/>
              </a:spcAft>
              <a:buClrTx/>
              <a:buSzTx/>
              <a:buFont typeface="Wingdings" pitchFamily="2" charset="2"/>
              <a:buChar char="Ø"/>
              <a:tabLst>
                <a:tab pos="630238" algn="l"/>
                <a:tab pos="855663" algn="l"/>
              </a:tabLst>
            </a:pPr>
            <a:r>
              <a:rPr kumimoji="0" lang="en-US" sz="1400"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Economic analysis</a:t>
            </a:r>
            <a:endParaRPr kumimoji="0" lang="en-US" sz="1400" i="0" u="none" strike="noStrike" cap="none" normalizeH="0" baseline="0" dirty="0" smtClean="0">
              <a:ln>
                <a:noFill/>
              </a:ln>
              <a:solidFill>
                <a:srgbClr val="0070C0"/>
              </a:solidFill>
              <a:effectLst/>
              <a:latin typeface="Times New Roman" pitchFamily="18" charset="0"/>
              <a:cs typeface="Times New Roman" pitchFamily="18" charset="0"/>
            </a:endParaRPr>
          </a:p>
          <a:p>
            <a:pPr marL="236538" marR="0" lvl="0" indent="-236538" algn="just" defTabSz="914400" rtl="0" eaLnBrk="0" fontAlgn="base" latinLnBrk="0" hangingPunct="0">
              <a:lnSpc>
                <a:spcPct val="100000"/>
              </a:lnSpc>
              <a:spcBef>
                <a:spcPct val="0"/>
              </a:spcBef>
              <a:spcAft>
                <a:spcPct val="0"/>
              </a:spcAft>
              <a:buClrTx/>
              <a:buSzTx/>
              <a:buFont typeface="Wingdings" pitchFamily="2" charset="2"/>
              <a:buChar char="Ø"/>
              <a:tabLst>
                <a:tab pos="630238" algn="l"/>
                <a:tab pos="855663" algn="l"/>
              </a:tabLst>
            </a:pPr>
            <a:r>
              <a:rPr kumimoji="0" lang="en-US" sz="1400"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Final recommendations</a:t>
            </a:r>
            <a:endParaRPr kumimoji="0" lang="en-US" sz="1400" i="0" u="none" strike="noStrike" cap="none" normalizeH="0" baseline="0" dirty="0" smtClean="0">
              <a:ln>
                <a:noFill/>
              </a:ln>
              <a:solidFill>
                <a:srgbClr val="0070C0"/>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38150"/>
          </a:xfrm>
          <a:solidFill>
            <a:srgbClr val="92D050"/>
          </a:solidFill>
        </p:spPr>
        <p:txBody>
          <a:bodyPr vert="horz" lIns="91440" tIns="45720" rIns="91440" bIns="45720" rtlCol="0" anchor="ctr">
            <a:normAutofit/>
          </a:bodyPr>
          <a:lstStyle/>
          <a:p>
            <a:pPr>
              <a:lnSpc>
                <a:spcPct val="80000"/>
              </a:lnSpc>
            </a:pPr>
            <a:r>
              <a:rPr lang="en-US" sz="2000" b="1" i="1" dirty="0" smtClean="0">
                <a:latin typeface="Times New Roman" pitchFamily="18" charset="0"/>
                <a:ea typeface="+mn-ea"/>
                <a:cs typeface="Times New Roman" pitchFamily="18" charset="0"/>
              </a:rPr>
              <a:t>Standard guidelines for operation of drone for pesticide application</a:t>
            </a:r>
            <a:endParaRPr lang="en-US" sz="2000" b="1" i="1" dirty="0">
              <a:latin typeface="Times New Roman" pitchFamily="18" charset="0"/>
              <a:ea typeface="+mn-ea"/>
              <a:cs typeface="Times New Roman" pitchFamily="18" charset="0"/>
            </a:endParaRPr>
          </a:p>
        </p:txBody>
      </p:sp>
      <p:sp>
        <p:nvSpPr>
          <p:cNvPr id="3" name="Content Placeholder 2"/>
          <p:cNvSpPr>
            <a:spLocks noGrp="1"/>
          </p:cNvSpPr>
          <p:nvPr>
            <p:ph idx="1"/>
          </p:nvPr>
        </p:nvSpPr>
        <p:spPr>
          <a:xfrm>
            <a:off x="152400" y="398395"/>
            <a:ext cx="8991600" cy="3087755"/>
          </a:xfrm>
        </p:spPr>
        <p:txBody>
          <a:bodyPr>
            <a:noAutofit/>
          </a:bodyPr>
          <a:lstStyle/>
          <a:p>
            <a:pPr algn="just">
              <a:buFont typeface="Wingdings" pitchFamily="2" charset="2"/>
              <a:buChar char="Ø"/>
            </a:pPr>
            <a:r>
              <a:rPr lang="en-US" sz="1800" b="1" dirty="0" smtClean="0">
                <a:solidFill>
                  <a:srgbClr val="00B050"/>
                </a:solidFill>
                <a:latin typeface="Times New Roman" pitchFamily="18" charset="0"/>
                <a:cs typeface="Times New Roman" pitchFamily="18" charset="0"/>
              </a:rPr>
              <a:t>Government officials, researchers,  industry and stakeholders team </a:t>
            </a:r>
            <a:r>
              <a:rPr lang="en-US" sz="1800" b="1" dirty="0" smtClean="0">
                <a:latin typeface="Times New Roman" pitchFamily="18" charset="0"/>
                <a:cs typeface="Times New Roman" pitchFamily="18" charset="0"/>
              </a:rPr>
              <a:t>was formulated to finalize the guidelines.</a:t>
            </a:r>
            <a:r>
              <a:rPr lang="en-US" sz="1800" b="1" dirty="0" smtClean="0">
                <a:solidFill>
                  <a:srgbClr val="00B050"/>
                </a:solidFill>
                <a:latin typeface="Times New Roman" pitchFamily="18" charset="0"/>
                <a:cs typeface="Times New Roman" pitchFamily="18" charset="0"/>
              </a:rPr>
              <a:t> </a:t>
            </a:r>
          </a:p>
          <a:p>
            <a:pPr algn="just">
              <a:buFont typeface="Wingdings" pitchFamily="2" charset="2"/>
              <a:buChar char="Ø"/>
            </a:pPr>
            <a:r>
              <a:rPr lang="en-US" sz="1800" b="1" dirty="0" smtClean="0">
                <a:solidFill>
                  <a:srgbClr val="00B050"/>
                </a:solidFill>
                <a:latin typeface="Times New Roman" pitchFamily="18" charset="0"/>
                <a:cs typeface="Times New Roman" pitchFamily="18" charset="0"/>
              </a:rPr>
              <a:t>Suggestions were made for trials </a:t>
            </a:r>
            <a:r>
              <a:rPr lang="en-US" sz="1800" b="1" dirty="0" smtClean="0">
                <a:latin typeface="Times New Roman" pitchFamily="18" charset="0"/>
                <a:cs typeface="Times New Roman" pitchFamily="18" charset="0"/>
              </a:rPr>
              <a:t>for better understanding of various parameters affecting pesticide efficacy when applied through drones. </a:t>
            </a:r>
          </a:p>
          <a:p>
            <a:pPr algn="just">
              <a:buFont typeface="Wingdings" pitchFamily="2" charset="2"/>
              <a:buChar char="Ø"/>
            </a:pPr>
            <a:r>
              <a:rPr lang="en-US" sz="1800" b="1" dirty="0" smtClean="0">
                <a:latin typeface="Times New Roman" pitchFamily="18" charset="0"/>
                <a:cs typeface="Times New Roman" pitchFamily="18" charset="0"/>
              </a:rPr>
              <a:t>The  demonstration and experiments were conducted in </a:t>
            </a:r>
            <a:r>
              <a:rPr lang="en-US" sz="1800" b="1" dirty="0" err="1" smtClean="0">
                <a:solidFill>
                  <a:srgbClr val="7030A0"/>
                </a:solidFill>
                <a:latin typeface="Times New Roman" pitchFamily="18" charset="0"/>
                <a:cs typeface="Times New Roman" pitchFamily="18" charset="0"/>
              </a:rPr>
              <a:t>Karnal</a:t>
            </a:r>
            <a:r>
              <a:rPr lang="en-US" sz="1800" b="1" dirty="0" smtClean="0">
                <a:solidFill>
                  <a:srgbClr val="7030A0"/>
                </a:solidFill>
                <a:latin typeface="Times New Roman" pitchFamily="18" charset="0"/>
                <a:cs typeface="Times New Roman" pitchFamily="18" charset="0"/>
              </a:rPr>
              <a:t>, Haryana and IARI field, New Delhi</a:t>
            </a:r>
          </a:p>
          <a:p>
            <a:pPr algn="just">
              <a:buFont typeface="Wingdings" pitchFamily="2" charset="2"/>
              <a:buChar char="Ø"/>
            </a:pPr>
            <a:r>
              <a:rPr lang="en-US" sz="1800" b="1" dirty="0" smtClean="0">
                <a:latin typeface="Times New Roman" pitchFamily="18" charset="0"/>
                <a:cs typeface="Times New Roman" pitchFamily="18" charset="0"/>
              </a:rPr>
              <a:t>The experiments were conducted on </a:t>
            </a:r>
            <a:r>
              <a:rPr lang="en-US" sz="1800" b="1" dirty="0" smtClean="0">
                <a:solidFill>
                  <a:srgbClr val="7030A0"/>
                </a:solidFill>
                <a:latin typeface="Times New Roman" pitchFamily="18" charset="0"/>
                <a:cs typeface="Times New Roman" pitchFamily="18" charset="0"/>
              </a:rPr>
              <a:t>paddy, sugarcane and pear crops.</a:t>
            </a:r>
          </a:p>
          <a:p>
            <a:pPr algn="just">
              <a:spcBef>
                <a:spcPts val="600"/>
              </a:spcBef>
              <a:buFont typeface="Wingdings" pitchFamily="2" charset="2"/>
              <a:buChar char="Ø"/>
            </a:pPr>
            <a:r>
              <a:rPr lang="en-US" sz="1800" b="1" dirty="0" smtClean="0">
                <a:latin typeface="Times New Roman" pitchFamily="18" charset="0"/>
                <a:cs typeface="Times New Roman" pitchFamily="18" charset="0"/>
              </a:rPr>
              <a:t>The </a:t>
            </a:r>
            <a:r>
              <a:rPr lang="en-US" sz="1800" b="1" dirty="0" smtClean="0">
                <a:solidFill>
                  <a:srgbClr val="00B050"/>
                </a:solidFill>
                <a:latin typeface="Times New Roman" pitchFamily="18" charset="0"/>
                <a:cs typeface="Times New Roman" pitchFamily="18" charset="0"/>
              </a:rPr>
              <a:t>co-opted industry representatives </a:t>
            </a:r>
            <a:r>
              <a:rPr lang="en-US" sz="1800" b="1" dirty="0" smtClean="0">
                <a:latin typeface="Times New Roman" pitchFamily="18" charset="0"/>
                <a:cs typeface="Times New Roman" pitchFamily="18" charset="0"/>
              </a:rPr>
              <a:t>were engaged in the field evaluation process.</a:t>
            </a:r>
          </a:p>
          <a:p>
            <a:pPr algn="just">
              <a:spcBef>
                <a:spcPts val="600"/>
              </a:spcBef>
              <a:buFont typeface="Wingdings" pitchFamily="2" charset="2"/>
              <a:buChar char="Ø"/>
            </a:pPr>
            <a:r>
              <a:rPr lang="en-US" sz="1800" b="1" dirty="0" smtClean="0">
                <a:latin typeface="Times New Roman" pitchFamily="18" charset="0"/>
                <a:cs typeface="Times New Roman" pitchFamily="18" charset="0"/>
              </a:rPr>
              <a:t> </a:t>
            </a:r>
            <a:r>
              <a:rPr lang="en-US" sz="1800" b="1" dirty="0" smtClean="0">
                <a:solidFill>
                  <a:srgbClr val="00B050"/>
                </a:solidFill>
                <a:latin typeface="Times New Roman" pitchFamily="18" charset="0"/>
                <a:cs typeface="Times New Roman" pitchFamily="18" charset="0"/>
              </a:rPr>
              <a:t>Drone based pesticide applicators and other accessories were arranged </a:t>
            </a:r>
            <a:r>
              <a:rPr lang="en-US" sz="1800" b="1" dirty="0" smtClean="0">
                <a:latin typeface="Times New Roman" pitchFamily="18" charset="0"/>
                <a:cs typeface="Times New Roman" pitchFamily="18" charset="0"/>
              </a:rPr>
              <a:t>with the help of industry representatives (</a:t>
            </a:r>
            <a:r>
              <a:rPr lang="en-US" sz="1800" b="1" dirty="0" smtClean="0">
                <a:solidFill>
                  <a:srgbClr val="00B050"/>
                </a:solidFill>
                <a:latin typeface="Times New Roman" pitchFamily="18" charset="0"/>
                <a:cs typeface="Times New Roman" pitchFamily="18" charset="0"/>
              </a:rPr>
              <a:t>Bayer Crop Science Ltd. and </a:t>
            </a:r>
            <a:r>
              <a:rPr lang="en-US" sz="1800" b="1" dirty="0" err="1" smtClean="0">
                <a:solidFill>
                  <a:srgbClr val="00B050"/>
                </a:solidFill>
                <a:latin typeface="Times New Roman" pitchFamily="18" charset="0"/>
                <a:cs typeface="Times New Roman" pitchFamily="18" charset="0"/>
              </a:rPr>
              <a:t>IoTech</a:t>
            </a:r>
            <a:r>
              <a:rPr lang="en-US" sz="1800" b="1" dirty="0" smtClean="0">
                <a:solidFill>
                  <a:srgbClr val="00B050"/>
                </a:solidFill>
                <a:latin typeface="Times New Roman" pitchFamily="18" charset="0"/>
                <a:cs typeface="Times New Roman" pitchFamily="18" charset="0"/>
              </a:rPr>
              <a:t> Word </a:t>
            </a:r>
            <a:r>
              <a:rPr lang="en-US" sz="1800" b="1" dirty="0" err="1" smtClean="0">
                <a:solidFill>
                  <a:srgbClr val="00B050"/>
                </a:solidFill>
                <a:latin typeface="Times New Roman" pitchFamily="18" charset="0"/>
                <a:cs typeface="Times New Roman" pitchFamily="18" charset="0"/>
              </a:rPr>
              <a:t>Avigation</a:t>
            </a:r>
            <a:r>
              <a:rPr lang="en-US" sz="1800" b="1" dirty="0" smtClean="0">
                <a:solidFill>
                  <a:srgbClr val="00B050"/>
                </a:solidFill>
                <a:latin typeface="Times New Roman" pitchFamily="18" charset="0"/>
                <a:cs typeface="Times New Roman" pitchFamily="18" charset="0"/>
              </a:rPr>
              <a:t> Pvt. Ltd</a:t>
            </a:r>
            <a:r>
              <a:rPr lang="en-US" sz="1800" b="1" dirty="0" smtClean="0">
                <a:latin typeface="Times New Roman" pitchFamily="18" charset="0"/>
                <a:cs typeface="Times New Roman" pitchFamily="18" charset="0"/>
              </a:rPr>
              <a:t>).</a:t>
            </a:r>
          </a:p>
        </p:txBody>
      </p:sp>
      <p:pic>
        <p:nvPicPr>
          <p:cNvPr id="4" name="Picture 3"/>
          <p:cNvPicPr>
            <a:picLocks noChangeAspect="1"/>
          </p:cNvPicPr>
          <p:nvPr/>
        </p:nvPicPr>
        <p:blipFill>
          <a:blip r:embed="rId3" cstate="print"/>
          <a:srcRect t="41227" b="5079"/>
          <a:stretch>
            <a:fillRect/>
          </a:stretch>
        </p:blipFill>
        <p:spPr>
          <a:xfrm>
            <a:off x="76200" y="3562350"/>
            <a:ext cx="3920326" cy="1447800"/>
          </a:xfrm>
          <a:prstGeom prst="rect">
            <a:avLst/>
          </a:prstGeom>
        </p:spPr>
      </p:pic>
      <p:pic>
        <p:nvPicPr>
          <p:cNvPr id="5" name="Content Placeholder 4"/>
          <p:cNvPicPr>
            <a:picLocks noChangeAspect="1"/>
          </p:cNvPicPr>
          <p:nvPr/>
        </p:nvPicPr>
        <p:blipFill>
          <a:blip r:embed="rId4" cstate="print"/>
          <a:stretch>
            <a:fillRect/>
          </a:stretch>
        </p:blipFill>
        <p:spPr>
          <a:xfrm>
            <a:off x="4114800" y="3545474"/>
            <a:ext cx="2438400" cy="1443075"/>
          </a:xfrm>
          <a:prstGeom prst="rect">
            <a:avLst/>
          </a:prstGeom>
        </p:spPr>
      </p:pic>
      <p:pic>
        <p:nvPicPr>
          <p:cNvPr id="6" name="Picture 5"/>
          <p:cNvPicPr>
            <a:picLocks noChangeAspect="1"/>
          </p:cNvPicPr>
          <p:nvPr/>
        </p:nvPicPr>
        <p:blipFill>
          <a:blip r:embed="rId5" cstate="print"/>
          <a:stretch>
            <a:fillRect/>
          </a:stretch>
        </p:blipFill>
        <p:spPr>
          <a:xfrm>
            <a:off x="6629400" y="3525905"/>
            <a:ext cx="2438400" cy="14478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4319"/>
            <a:ext cx="7315200" cy="4555093"/>
          </a:xfrm>
        </p:spPr>
        <p:style>
          <a:lnRef idx="2">
            <a:schemeClr val="accent4"/>
          </a:lnRef>
          <a:fillRef idx="1">
            <a:schemeClr val="lt1"/>
          </a:fillRef>
          <a:effectRef idx="0">
            <a:schemeClr val="accent4"/>
          </a:effectRef>
          <a:fontRef idx="minor">
            <a:schemeClr val="dk1"/>
          </a:fontRef>
        </p:style>
        <p:txBody>
          <a:bodyPr wrap="square">
            <a:spAutoFit/>
          </a:bodyPr>
          <a:lstStyle/>
          <a:p>
            <a:pPr marL="236855" indent="0" algn="just">
              <a:spcBef>
                <a:spcPts val="0"/>
              </a:spcBef>
              <a:buNone/>
            </a:pPr>
            <a:r>
              <a:rPr lang="en-US" sz="1450" b="1" dirty="0">
                <a:latin typeface="Times New Roman" panose="02020603050405020304" pitchFamily="18" charset="0"/>
                <a:cs typeface="Times New Roman" panose="02020603050405020304" pitchFamily="18" charset="0"/>
              </a:rPr>
              <a:t>The drone was operated in two field crops i.e. sugarcane and paddy and one orchard of pear in the </a:t>
            </a:r>
            <a:r>
              <a:rPr lang="en-US" sz="1450" b="1" dirty="0" err="1">
                <a:latin typeface="Times New Roman" panose="02020603050405020304" pitchFamily="18" charset="0"/>
                <a:cs typeface="Times New Roman" panose="02020603050405020304" pitchFamily="18" charset="0"/>
              </a:rPr>
              <a:t>Tarawadi</a:t>
            </a:r>
            <a:r>
              <a:rPr lang="en-US" sz="1450" b="1" dirty="0">
                <a:latin typeface="Times New Roman" panose="02020603050405020304" pitchFamily="18" charset="0"/>
                <a:cs typeface="Times New Roman" panose="02020603050405020304" pitchFamily="18" charset="0"/>
              </a:rPr>
              <a:t> area of Haryana. </a:t>
            </a:r>
            <a:endParaRPr lang="en-US" sz="1450" b="1" dirty="0" smtClean="0">
              <a:latin typeface="Times New Roman" panose="02020603050405020304" pitchFamily="18" charset="0"/>
              <a:cs typeface="Times New Roman" panose="02020603050405020304" pitchFamily="18" charset="0"/>
            </a:endParaRPr>
          </a:p>
          <a:p>
            <a:pPr marL="236855" indent="0" algn="just">
              <a:spcBef>
                <a:spcPts val="0"/>
              </a:spcBef>
              <a:buNone/>
            </a:pPr>
            <a:endParaRPr lang="en-US" sz="1450" dirty="0">
              <a:latin typeface="Times New Roman" panose="02020603050405020304" pitchFamily="18" charset="0"/>
              <a:cs typeface="Times New Roman" panose="02020603050405020304" pitchFamily="18" charset="0"/>
            </a:endParaRPr>
          </a:p>
          <a:p>
            <a:pPr marL="457200" indent="-220980" algn="just">
              <a:spcBef>
                <a:spcPts val="0"/>
              </a:spcBef>
              <a:buFont typeface="Wingdings" pitchFamily="2" charset="2"/>
              <a:buChar char="Ø"/>
            </a:pPr>
            <a:r>
              <a:rPr lang="en-US" sz="1450" b="1" dirty="0">
                <a:latin typeface="Times New Roman" panose="02020603050405020304" pitchFamily="18" charset="0"/>
                <a:cs typeface="Times New Roman" panose="02020603050405020304" pitchFamily="18" charset="0"/>
              </a:rPr>
              <a:t>For drone pilot evaluation, a paddy field of </a:t>
            </a:r>
            <a:r>
              <a:rPr lang="en-US" sz="1450" b="1" dirty="0">
                <a:solidFill>
                  <a:srgbClr val="00B050"/>
                </a:solidFill>
                <a:latin typeface="Times New Roman" panose="02020603050405020304" pitchFamily="18" charset="0"/>
                <a:cs typeface="Times New Roman" panose="02020603050405020304" pitchFamily="18" charset="0"/>
              </a:rPr>
              <a:t>20mx16m</a:t>
            </a:r>
            <a:r>
              <a:rPr lang="en-US" sz="1450" b="1" dirty="0">
                <a:latin typeface="Times New Roman" panose="02020603050405020304" pitchFamily="18" charset="0"/>
                <a:cs typeface="Times New Roman" panose="02020603050405020304" pitchFamily="18" charset="0"/>
              </a:rPr>
              <a:t> was chosen in which assessment was done on a </a:t>
            </a:r>
            <a:r>
              <a:rPr lang="en-US" sz="1450" b="1" dirty="0">
                <a:solidFill>
                  <a:srgbClr val="00B050"/>
                </a:solidFill>
                <a:latin typeface="Times New Roman" panose="02020603050405020304" pitchFamily="18" charset="0"/>
                <a:cs typeface="Times New Roman" panose="02020603050405020304" pitchFamily="18" charset="0"/>
              </a:rPr>
              <a:t>10mx10m area </a:t>
            </a:r>
            <a:r>
              <a:rPr lang="en-US" sz="1450" b="1" dirty="0">
                <a:latin typeface="Times New Roman" panose="02020603050405020304" pitchFamily="18" charset="0"/>
                <a:cs typeface="Times New Roman" panose="02020603050405020304" pitchFamily="18" charset="0"/>
              </a:rPr>
              <a:t>using </a:t>
            </a:r>
            <a:r>
              <a:rPr lang="en-US" sz="1450" b="1" dirty="0">
                <a:solidFill>
                  <a:srgbClr val="00B050"/>
                </a:solidFill>
                <a:latin typeface="Times New Roman" panose="02020603050405020304" pitchFamily="18" charset="0"/>
                <a:cs typeface="Times New Roman" panose="02020603050405020304" pitchFamily="18" charset="0"/>
              </a:rPr>
              <a:t>water sensitive paper</a:t>
            </a:r>
            <a:r>
              <a:rPr lang="en-US" sz="1450" b="1" dirty="0">
                <a:latin typeface="Times New Roman" panose="02020603050405020304" pitchFamily="18" charset="0"/>
                <a:cs typeface="Times New Roman" panose="02020603050405020304" pitchFamily="18" charset="0"/>
              </a:rPr>
              <a:t>. </a:t>
            </a:r>
            <a:endParaRPr lang="en-US" sz="1450" b="1" dirty="0" smtClean="0">
              <a:latin typeface="Times New Roman" panose="02020603050405020304" pitchFamily="18" charset="0"/>
              <a:cs typeface="Times New Roman" panose="02020603050405020304" pitchFamily="18" charset="0"/>
            </a:endParaRPr>
          </a:p>
          <a:p>
            <a:pPr marL="457200" indent="-220980" algn="just">
              <a:spcBef>
                <a:spcPts val="0"/>
              </a:spcBef>
              <a:buNone/>
            </a:pPr>
            <a:endParaRPr lang="en-US" sz="1450" b="1" dirty="0" smtClean="0">
              <a:latin typeface="Times New Roman" panose="02020603050405020304" pitchFamily="18" charset="0"/>
              <a:cs typeface="Times New Roman" panose="02020603050405020304" pitchFamily="18" charset="0"/>
            </a:endParaRPr>
          </a:p>
          <a:p>
            <a:pPr marL="457200" indent="-220980" algn="just">
              <a:spcBef>
                <a:spcPts val="0"/>
              </a:spcBef>
              <a:buFont typeface="Wingdings" pitchFamily="2" charset="2"/>
              <a:buChar char="Ø"/>
            </a:pPr>
            <a:r>
              <a:rPr lang="en-US" sz="1450" b="1" dirty="0" smtClean="0">
                <a:latin typeface="Times New Roman" panose="02020603050405020304" pitchFamily="18" charset="0"/>
                <a:cs typeface="Times New Roman" panose="02020603050405020304" pitchFamily="18" charset="0"/>
              </a:rPr>
              <a:t>For </a:t>
            </a:r>
            <a:r>
              <a:rPr lang="en-US" sz="1450" b="1" dirty="0" smtClean="0">
                <a:solidFill>
                  <a:srgbClr val="00B050"/>
                </a:solidFill>
                <a:latin typeface="Times New Roman" panose="02020603050405020304" pitchFamily="18" charset="0"/>
                <a:cs typeface="Times New Roman" panose="02020603050405020304" pitchFamily="18" charset="0"/>
              </a:rPr>
              <a:t>monitoring of penetration and uniformity of spray</a:t>
            </a:r>
            <a:r>
              <a:rPr lang="en-US" sz="1450" b="1" dirty="0" smtClean="0">
                <a:latin typeface="Times New Roman" panose="02020603050405020304" pitchFamily="18" charset="0"/>
                <a:cs typeface="Times New Roman" panose="02020603050405020304" pitchFamily="18" charset="0"/>
              </a:rPr>
              <a:t>, water sensitive paper was fixed at three </a:t>
            </a:r>
            <a:r>
              <a:rPr lang="en-US" sz="1450" b="1" dirty="0" smtClean="0">
                <a:solidFill>
                  <a:srgbClr val="00B050"/>
                </a:solidFill>
                <a:latin typeface="Times New Roman" panose="02020603050405020304" pitchFamily="18" charset="0"/>
                <a:cs typeface="Times New Roman" panose="02020603050405020304" pitchFamily="18" charset="0"/>
              </a:rPr>
              <a:t>different positions along the height of plant </a:t>
            </a:r>
            <a:r>
              <a:rPr lang="en-US" sz="1450" b="1" dirty="0" smtClean="0">
                <a:latin typeface="Times New Roman" panose="02020603050405020304" pitchFamily="18" charset="0"/>
                <a:cs typeface="Times New Roman" panose="02020603050405020304" pitchFamily="18" charset="0"/>
              </a:rPr>
              <a:t>in paddy and sugarcane. </a:t>
            </a:r>
          </a:p>
          <a:p>
            <a:pPr marL="457200" indent="-220980" algn="just">
              <a:spcBef>
                <a:spcPts val="0"/>
              </a:spcBef>
              <a:buFont typeface="Wingdings" pitchFamily="2" charset="2"/>
              <a:buChar char="Ø"/>
            </a:pPr>
            <a:endParaRPr lang="en-US" sz="1450" b="1" dirty="0">
              <a:latin typeface="Times New Roman" panose="02020603050405020304" pitchFamily="18" charset="0"/>
              <a:cs typeface="Times New Roman" panose="02020603050405020304" pitchFamily="18" charset="0"/>
            </a:endParaRPr>
          </a:p>
          <a:p>
            <a:pPr marL="457200" indent="-220980" algn="just">
              <a:spcBef>
                <a:spcPts val="0"/>
              </a:spcBef>
              <a:buFont typeface="Wingdings" pitchFamily="2" charset="2"/>
              <a:buChar char="Ø"/>
            </a:pPr>
            <a:endParaRPr lang="en-US" sz="1450" b="1" dirty="0">
              <a:latin typeface="Times New Roman" panose="02020603050405020304" pitchFamily="18" charset="0"/>
              <a:cs typeface="Times New Roman" panose="02020603050405020304" pitchFamily="18" charset="0"/>
            </a:endParaRPr>
          </a:p>
          <a:p>
            <a:pPr marL="457200" indent="-220980" algn="just">
              <a:spcBef>
                <a:spcPts val="0"/>
              </a:spcBef>
              <a:buFont typeface="Wingdings" pitchFamily="2" charset="2"/>
              <a:buChar char="Ø"/>
            </a:pPr>
            <a:r>
              <a:rPr lang="en-US" sz="1450" b="1" dirty="0">
                <a:latin typeface="Times New Roman" panose="02020603050405020304" pitchFamily="18" charset="0"/>
                <a:cs typeface="Times New Roman" panose="02020603050405020304" pitchFamily="18" charset="0"/>
              </a:rPr>
              <a:t>Another plot of </a:t>
            </a:r>
            <a:r>
              <a:rPr lang="en-US" sz="1450" b="1" dirty="0" smtClean="0">
                <a:latin typeface="Times New Roman" panose="02020603050405020304" pitchFamily="18" charset="0"/>
                <a:cs typeface="Times New Roman" panose="02020603050405020304" pitchFamily="18" charset="0"/>
              </a:rPr>
              <a:t>size </a:t>
            </a:r>
            <a:r>
              <a:rPr lang="en-US" sz="1450" b="1" dirty="0" smtClean="0">
                <a:solidFill>
                  <a:srgbClr val="00B050"/>
                </a:solidFill>
                <a:latin typeface="Times New Roman" panose="02020603050405020304" pitchFamily="18" charset="0"/>
                <a:cs typeface="Times New Roman" panose="02020603050405020304" pitchFamily="18" charset="0"/>
              </a:rPr>
              <a:t>20mx16m</a:t>
            </a:r>
            <a:r>
              <a:rPr lang="en-US" sz="1450" b="1" dirty="0" smtClean="0">
                <a:latin typeface="Times New Roman" panose="02020603050405020304" pitchFamily="18" charset="0"/>
                <a:cs typeface="Times New Roman" panose="02020603050405020304" pitchFamily="18" charset="0"/>
              </a:rPr>
              <a:t> </a:t>
            </a:r>
            <a:r>
              <a:rPr lang="en-US" sz="1450" b="1" dirty="0">
                <a:latin typeface="Times New Roman" panose="02020603050405020304" pitchFamily="18" charset="0"/>
                <a:cs typeface="Times New Roman" panose="02020603050405020304" pitchFamily="18" charset="0"/>
              </a:rPr>
              <a:t>was selected for evaluation purpose using </a:t>
            </a:r>
            <a:r>
              <a:rPr lang="en-US" sz="1450" b="1" dirty="0">
                <a:solidFill>
                  <a:srgbClr val="00B050"/>
                </a:solidFill>
                <a:latin typeface="Times New Roman" panose="02020603050405020304" pitchFamily="18" charset="0"/>
                <a:cs typeface="Times New Roman" panose="02020603050405020304" pitchFamily="18" charset="0"/>
              </a:rPr>
              <a:t>chart paper and dye</a:t>
            </a:r>
            <a:r>
              <a:rPr lang="en-US" sz="1450" b="1" dirty="0">
                <a:latin typeface="Times New Roman" panose="02020603050405020304" pitchFamily="18" charset="0"/>
                <a:cs typeface="Times New Roman" panose="02020603050405020304" pitchFamily="18" charset="0"/>
              </a:rPr>
              <a:t> to check </a:t>
            </a:r>
            <a:r>
              <a:rPr lang="en-US" sz="1450" b="1" dirty="0">
                <a:solidFill>
                  <a:srgbClr val="00B050"/>
                </a:solidFill>
                <a:latin typeface="Times New Roman" panose="02020603050405020304" pitchFamily="18" charset="0"/>
                <a:cs typeface="Times New Roman" panose="02020603050405020304" pitchFamily="18" charset="0"/>
              </a:rPr>
              <a:t>distribution pattern</a:t>
            </a:r>
            <a:r>
              <a:rPr lang="en-US" sz="1450" b="1" dirty="0">
                <a:latin typeface="Times New Roman" panose="02020603050405020304" pitchFamily="18" charset="0"/>
                <a:cs typeface="Times New Roman" panose="02020603050405020304" pitchFamily="18" charset="0"/>
              </a:rPr>
              <a:t>. </a:t>
            </a:r>
          </a:p>
          <a:p>
            <a:pPr marL="457200" indent="-220980" algn="just">
              <a:spcBef>
                <a:spcPts val="0"/>
              </a:spcBef>
              <a:buFont typeface="Wingdings" pitchFamily="2" charset="2"/>
              <a:buChar char="Ø"/>
            </a:pPr>
            <a:endParaRPr lang="en-US" sz="1450" b="1" dirty="0">
              <a:latin typeface="Times New Roman" panose="02020603050405020304" pitchFamily="18" charset="0"/>
              <a:cs typeface="Times New Roman" panose="02020603050405020304" pitchFamily="18" charset="0"/>
            </a:endParaRPr>
          </a:p>
          <a:p>
            <a:pPr marL="457200" indent="-220980" algn="just">
              <a:spcBef>
                <a:spcPts val="0"/>
              </a:spcBef>
              <a:buFont typeface="Wingdings" pitchFamily="2" charset="2"/>
              <a:buChar char="Ø"/>
            </a:pPr>
            <a:endParaRPr lang="en-US" sz="1450" b="1" dirty="0">
              <a:latin typeface="Times New Roman" panose="02020603050405020304" pitchFamily="18" charset="0"/>
              <a:cs typeface="Times New Roman" panose="02020603050405020304" pitchFamily="18" charset="0"/>
            </a:endParaRPr>
          </a:p>
          <a:p>
            <a:pPr marL="457200" indent="-220980" algn="just">
              <a:spcBef>
                <a:spcPts val="0"/>
              </a:spcBef>
              <a:buFont typeface="Wingdings" pitchFamily="2" charset="2"/>
              <a:buChar char="Ø"/>
            </a:pPr>
            <a:r>
              <a:rPr lang="en-US" sz="1450" b="1" dirty="0">
                <a:solidFill>
                  <a:srgbClr val="00B050"/>
                </a:solidFill>
                <a:latin typeface="Times New Roman" panose="02020603050405020304" pitchFamily="18" charset="0"/>
                <a:cs typeface="Times New Roman" panose="02020603050405020304" pitchFamily="18" charset="0"/>
              </a:rPr>
              <a:t>Vertically as well as horizontally </a:t>
            </a:r>
            <a:r>
              <a:rPr lang="en-US" sz="1450" b="1" dirty="0">
                <a:latin typeface="Times New Roman" panose="02020603050405020304" pitchFamily="18" charset="0"/>
                <a:cs typeface="Times New Roman" panose="02020603050405020304" pitchFamily="18" charset="0"/>
              </a:rPr>
              <a:t>across the crop field, uniformity spray pattern was observed through visual observations. </a:t>
            </a:r>
          </a:p>
          <a:p>
            <a:pPr marL="457200" indent="-220980" algn="just">
              <a:spcBef>
                <a:spcPts val="0"/>
              </a:spcBef>
              <a:buFont typeface="Wingdings" pitchFamily="2" charset="2"/>
              <a:buChar char="Ø"/>
            </a:pPr>
            <a:endParaRPr lang="en-US" sz="1450" b="1" dirty="0">
              <a:latin typeface="Times New Roman" panose="02020603050405020304" pitchFamily="18" charset="0"/>
              <a:cs typeface="Times New Roman" panose="02020603050405020304" pitchFamily="18" charset="0"/>
            </a:endParaRPr>
          </a:p>
          <a:p>
            <a:pPr marL="457200" indent="-220980" algn="just">
              <a:spcBef>
                <a:spcPts val="0"/>
              </a:spcBef>
              <a:buFont typeface="Wingdings" pitchFamily="2" charset="2"/>
              <a:buChar char="Ø"/>
            </a:pPr>
            <a:r>
              <a:rPr lang="en-US" sz="1450" b="1" dirty="0">
                <a:latin typeface="Times New Roman" panose="02020603050405020304" pitchFamily="18" charset="0"/>
                <a:cs typeface="Times New Roman" panose="02020603050405020304" pitchFamily="18" charset="0"/>
              </a:rPr>
              <a:t>A </a:t>
            </a:r>
            <a:r>
              <a:rPr lang="en-US" sz="1450" b="1" dirty="0">
                <a:solidFill>
                  <a:srgbClr val="00B050"/>
                </a:solidFill>
                <a:latin typeface="Times New Roman" panose="02020603050405020304" pitchFamily="18" charset="0"/>
                <a:cs typeface="Times New Roman" panose="02020603050405020304" pitchFamily="18" charset="0"/>
              </a:rPr>
              <a:t>number of farmers participated in drone demonstration </a:t>
            </a:r>
            <a:r>
              <a:rPr lang="en-US" sz="1450" b="1" dirty="0" err="1">
                <a:latin typeface="Times New Roman" panose="02020603050405020304" pitchFamily="18" charset="0"/>
                <a:cs typeface="Times New Roman" panose="02020603050405020304" pitchFamily="18" charset="0"/>
              </a:rPr>
              <a:t>pragramme</a:t>
            </a:r>
            <a:r>
              <a:rPr lang="en-US" sz="1450" b="1" dirty="0">
                <a:latin typeface="Times New Roman" panose="02020603050405020304" pitchFamily="18" charset="0"/>
                <a:cs typeface="Times New Roman" panose="02020603050405020304" pitchFamily="18" charset="0"/>
              </a:rPr>
              <a:t> and gave their feedback and </a:t>
            </a:r>
            <a:r>
              <a:rPr lang="en-US" sz="1450" b="1" dirty="0" smtClean="0">
                <a:latin typeface="Times New Roman" panose="02020603050405020304" pitchFamily="18" charset="0"/>
                <a:cs typeface="Times New Roman" panose="02020603050405020304" pitchFamily="18" charset="0"/>
              </a:rPr>
              <a:t>suggestions. </a:t>
            </a:r>
            <a:endParaRPr lang="en-US" sz="1450" b="1" dirty="0">
              <a:latin typeface="Times New Roman" panose="02020603050405020304" pitchFamily="18" charset="0"/>
              <a:cs typeface="Times New Roman" panose="02020603050405020304" pitchFamily="18" charset="0"/>
            </a:endParaRPr>
          </a:p>
          <a:p>
            <a:pPr marL="457200" indent="-220980" algn="just">
              <a:spcBef>
                <a:spcPts val="0"/>
              </a:spcBef>
              <a:buFont typeface="Wingdings" pitchFamily="2" charset="2"/>
              <a:buChar char="Ø"/>
            </a:pPr>
            <a:endParaRPr lang="en-US" sz="1450" b="1" dirty="0">
              <a:latin typeface="Times New Roman" panose="02020603050405020304" pitchFamily="18" charset="0"/>
              <a:cs typeface="Times New Roman" panose="02020603050405020304" pitchFamily="18" charset="0"/>
            </a:endParaRPr>
          </a:p>
        </p:txBody>
      </p:sp>
      <p:sp>
        <p:nvSpPr>
          <p:cNvPr id="5" name="Rectangle 4"/>
          <p:cNvSpPr/>
          <p:nvPr/>
        </p:nvSpPr>
        <p:spPr>
          <a:xfrm>
            <a:off x="0" y="0"/>
            <a:ext cx="9144000" cy="344710"/>
          </a:xfrm>
          <a:prstGeom prst="rect">
            <a:avLst/>
          </a:prstGeom>
          <a:solidFill>
            <a:srgbClr val="92D050"/>
          </a:solidFill>
        </p:spPr>
        <p:txBody>
          <a:bodyPr vert="horz" lIns="91440" tIns="45720" rIns="91440" bIns="45720" rtlCol="0" anchor="ctr">
            <a:normAutofit/>
          </a:bodyPr>
          <a:lstStyle/>
          <a:p>
            <a:pPr algn="ctr">
              <a:lnSpc>
                <a:spcPct val="80000"/>
              </a:lnSpc>
              <a:spcBef>
                <a:spcPct val="0"/>
              </a:spcBef>
            </a:pPr>
            <a:r>
              <a:rPr lang="en-US" sz="2000" b="1" i="1" dirty="0">
                <a:solidFill>
                  <a:schemeClr val="tx1"/>
                </a:solidFill>
              </a:rPr>
              <a:t>Field evaluation at </a:t>
            </a:r>
            <a:r>
              <a:rPr lang="en-US" sz="2000" b="1" i="1" dirty="0" err="1" smtClean="0">
                <a:solidFill>
                  <a:schemeClr val="tx1"/>
                </a:solidFill>
              </a:rPr>
              <a:t>Karnal</a:t>
            </a:r>
            <a:r>
              <a:rPr lang="en-US" sz="2000" b="1" i="1" dirty="0" smtClean="0">
                <a:solidFill>
                  <a:schemeClr val="tx1"/>
                </a:solidFill>
              </a:rPr>
              <a:t>, Haryana </a:t>
            </a:r>
            <a:endParaRPr lang="en-US" sz="2000" b="1" i="1" dirty="0">
              <a:solidFill>
                <a:schemeClr val="tx1"/>
              </a:solidFill>
            </a:endParaRPr>
          </a:p>
        </p:txBody>
      </p:sp>
      <p:grpSp>
        <p:nvGrpSpPr>
          <p:cNvPr id="4" name="Group 3"/>
          <p:cNvGrpSpPr/>
          <p:nvPr/>
        </p:nvGrpSpPr>
        <p:grpSpPr>
          <a:xfrm>
            <a:off x="7543800" y="442135"/>
            <a:ext cx="1600200" cy="1011931"/>
            <a:chOff x="128759" y="1183525"/>
            <a:chExt cx="4998045" cy="3380581"/>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33123"/>
            <a:stretch>
              <a:fillRect/>
            </a:stretch>
          </p:blipFill>
          <p:spPr>
            <a:xfrm>
              <a:off x="145988" y="1183525"/>
              <a:ext cx="4980816" cy="3296007"/>
            </a:xfrm>
            <a:prstGeom prst="rect">
              <a:avLst/>
            </a:prstGeom>
          </p:spPr>
        </p:pic>
        <p:sp>
          <p:nvSpPr>
            <p:cNvPr id="7" name="TextBox 6"/>
            <p:cNvSpPr txBox="1"/>
            <p:nvPr/>
          </p:nvSpPr>
          <p:spPr>
            <a:xfrm>
              <a:off x="128759" y="3715843"/>
              <a:ext cx="3332030" cy="848263"/>
            </a:xfrm>
            <a:prstGeom prst="rect">
              <a:avLst/>
            </a:prstGeom>
            <a:noFill/>
          </p:spPr>
          <p:txBody>
            <a:bodyPr wrap="square" rtlCol="0">
              <a:spAutoFit/>
            </a:bodyPr>
            <a:lstStyle/>
            <a:p>
              <a:r>
                <a:rPr lang="en-US" sz="1050" b="1" dirty="0">
                  <a:solidFill>
                    <a:schemeClr val="bg1"/>
                  </a:solidFill>
                </a:rPr>
                <a:t>SUGARCANE</a:t>
              </a:r>
            </a:p>
          </p:txBody>
        </p:sp>
      </p:grpSp>
      <p:grpSp>
        <p:nvGrpSpPr>
          <p:cNvPr id="8" name="Group 7"/>
          <p:cNvGrpSpPr/>
          <p:nvPr/>
        </p:nvGrpSpPr>
        <p:grpSpPr>
          <a:xfrm>
            <a:off x="7543800" y="1428750"/>
            <a:ext cx="1600200" cy="876252"/>
            <a:chOff x="5218216" y="1183525"/>
            <a:chExt cx="5521687" cy="3296007"/>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8216" y="1183525"/>
              <a:ext cx="5521687" cy="3296007"/>
            </a:xfrm>
            <a:prstGeom prst="rect">
              <a:avLst/>
            </a:prstGeom>
          </p:spPr>
        </p:pic>
        <p:sp>
          <p:nvSpPr>
            <p:cNvPr id="10" name="TextBox 9"/>
            <p:cNvSpPr txBox="1"/>
            <p:nvPr/>
          </p:nvSpPr>
          <p:spPr>
            <a:xfrm>
              <a:off x="5481153" y="3476526"/>
              <a:ext cx="4177611" cy="728757"/>
            </a:xfrm>
            <a:prstGeom prst="rect">
              <a:avLst/>
            </a:prstGeom>
            <a:noFill/>
          </p:spPr>
          <p:txBody>
            <a:bodyPr wrap="square" rtlCol="0">
              <a:spAutoFit/>
            </a:bodyPr>
            <a:lstStyle/>
            <a:p>
              <a:r>
                <a:rPr lang="en-US" sz="1200" b="1" dirty="0">
                  <a:solidFill>
                    <a:schemeClr val="bg1"/>
                  </a:solidFill>
                </a:rPr>
                <a:t>PADDY</a:t>
              </a:r>
            </a:p>
          </p:txBody>
        </p:sp>
      </p:grpSp>
      <p:grpSp>
        <p:nvGrpSpPr>
          <p:cNvPr id="11" name="Group 10"/>
          <p:cNvGrpSpPr/>
          <p:nvPr/>
        </p:nvGrpSpPr>
        <p:grpSpPr>
          <a:xfrm>
            <a:off x="7620000" y="2495549"/>
            <a:ext cx="1524000" cy="859897"/>
            <a:chOff x="2388829" y="2763676"/>
            <a:chExt cx="5234710" cy="894806"/>
          </a:xfrm>
        </p:grpSpPr>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38342" b="30299"/>
            <a:stretch>
              <a:fillRect/>
            </a:stretch>
          </p:blipFill>
          <p:spPr>
            <a:xfrm>
              <a:off x="2388829" y="2763676"/>
              <a:ext cx="5234710" cy="872228"/>
            </a:xfrm>
            <a:prstGeom prst="rect">
              <a:avLst/>
            </a:prstGeom>
          </p:spPr>
        </p:pic>
        <p:sp>
          <p:nvSpPr>
            <p:cNvPr id="13" name="TextBox 12"/>
            <p:cNvSpPr txBox="1"/>
            <p:nvPr/>
          </p:nvSpPr>
          <p:spPr>
            <a:xfrm>
              <a:off x="2388829" y="3318731"/>
              <a:ext cx="3739081" cy="339751"/>
            </a:xfrm>
            <a:prstGeom prst="rect">
              <a:avLst/>
            </a:prstGeom>
            <a:noFill/>
          </p:spPr>
          <p:txBody>
            <a:bodyPr wrap="square" rtlCol="0">
              <a:spAutoFit/>
            </a:bodyPr>
            <a:lstStyle/>
            <a:p>
              <a:r>
                <a:rPr lang="en-US" sz="1200" b="1" dirty="0">
                  <a:solidFill>
                    <a:schemeClr val="bg1"/>
                  </a:solidFill>
                </a:rPr>
                <a:t>PEAR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3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95250"/>
            <a:ext cx="8839200" cy="1102519"/>
          </a:xfrm>
        </p:spPr>
        <p:txBody>
          <a:bodyPr>
            <a:normAutofit/>
          </a:bodyPr>
          <a:lstStyle/>
          <a:p>
            <a:r>
              <a:rPr lang="en-US" sz="2400" b="1" dirty="0" smtClean="0">
                <a:latin typeface="Times New Roman" pitchFamily="18" charset="0"/>
                <a:cs typeface="Times New Roman" pitchFamily="18" charset="0"/>
              </a:rPr>
              <a:t>Drone </a:t>
            </a:r>
            <a:r>
              <a:rPr lang="en-US" sz="2400" b="1" dirty="0">
                <a:latin typeface="Times New Roman" pitchFamily="18" charset="0"/>
                <a:cs typeface="Times New Roman" pitchFamily="18" charset="0"/>
              </a:rPr>
              <a:t>for pesticide </a:t>
            </a:r>
            <a:r>
              <a:rPr lang="en-US" sz="2400" b="1" dirty="0" smtClean="0">
                <a:latin typeface="Times New Roman" pitchFamily="18" charset="0"/>
                <a:cs typeface="Times New Roman" pitchFamily="18" charset="0"/>
              </a:rPr>
              <a:t>application</a:t>
            </a:r>
            <a:br>
              <a:rPr lang="en-US" sz="24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(Standard </a:t>
            </a:r>
            <a:r>
              <a:rPr lang="en-US" sz="2400" b="1" dirty="0">
                <a:latin typeface="Times New Roman" pitchFamily="18" charset="0"/>
                <a:cs typeface="Times New Roman" pitchFamily="18" charset="0"/>
              </a:rPr>
              <a:t>guidelines for </a:t>
            </a:r>
            <a:r>
              <a:rPr lang="en-US" sz="2400" b="1" dirty="0" smtClean="0">
                <a:latin typeface="Times New Roman" pitchFamily="18" charset="0"/>
                <a:cs typeface="Times New Roman" pitchFamily="18" charset="0"/>
              </a:rPr>
              <a:t>safe operation)</a:t>
            </a:r>
            <a:endParaRPr lang="en-US" sz="2400" dirty="0">
              <a:latin typeface="Times New Roman" pitchFamily="18" charset="0"/>
              <a:cs typeface="Times New Roman" pitchFamily="18" charset="0"/>
            </a:endParaRPr>
          </a:p>
        </p:txBody>
      </p:sp>
      <p:sp>
        <p:nvSpPr>
          <p:cNvPr id="3" name="Subtitle 2"/>
          <p:cNvSpPr>
            <a:spLocks noGrp="1"/>
          </p:cNvSpPr>
          <p:nvPr>
            <p:ph type="subTitle" idx="1"/>
          </p:nvPr>
        </p:nvSpPr>
        <p:spPr/>
        <p:txBody>
          <a:bodyPr/>
          <a:lstStyle/>
          <a:p>
            <a:endParaRPr lang="en-US"/>
          </a:p>
        </p:txBody>
      </p:sp>
      <p:pic>
        <p:nvPicPr>
          <p:cNvPr id="1026" name="Picture 2" descr="F:\Drone guideline photos\IMG_385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7060" b="24999"/>
          <a:stretch/>
        </p:blipFill>
        <p:spPr bwMode="auto">
          <a:xfrm>
            <a:off x="4782207" y="4018236"/>
            <a:ext cx="4343400" cy="114103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Drone guideline photos\IMG_382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9" y="4018236"/>
            <a:ext cx="2534307" cy="11410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Drone guideline photos\IMG_381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366200" y="-645795"/>
            <a:ext cx="9029700" cy="45148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Drone guideline photos\IMG_378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0" y="1028700"/>
            <a:ext cx="4117075" cy="16011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Drone guideline photos\IMG_366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31679" y="4018236"/>
            <a:ext cx="2250528" cy="112526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microsoft\Downloads\WhatsApp Image 2019-08-31 at 15.05.24.jpe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9690"/>
          <a:stretch/>
        </p:blipFill>
        <p:spPr bwMode="auto">
          <a:xfrm>
            <a:off x="631039" y="1028700"/>
            <a:ext cx="3801281" cy="1885950"/>
          </a:xfrm>
          <a:prstGeom prst="rect">
            <a:avLst/>
          </a:prstGeom>
          <a:noFill/>
          <a:extLst>
            <a:ext uri="{909E8E84-426E-40DD-AFC4-6F175D3DCCD1}">
              <a14:hiddenFill xmlns:a14="http://schemas.microsoft.com/office/drawing/2010/main">
                <a:solidFill>
                  <a:srgbClr val="FFFFFF"/>
                </a:solidFill>
              </a14:hiddenFill>
            </a:ext>
          </a:extLst>
        </p:spPr>
      </p:pic>
      <p:pic>
        <p:nvPicPr>
          <p:cNvPr id="4" name="Drone video guidlin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631039" y="2038903"/>
            <a:ext cx="3801281" cy="1978757"/>
          </a:xfrm>
          <a:prstGeom prst="rect">
            <a:avLst/>
          </a:prstGeom>
        </p:spPr>
      </p:pic>
      <p:pic>
        <p:nvPicPr>
          <p:cNvPr id="5" name="Drone video guideline 2.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4572001" y="2018023"/>
            <a:ext cx="4117075" cy="2000213"/>
          </a:xfrm>
          <a:prstGeom prst="rect">
            <a:avLst/>
          </a:prstGeom>
        </p:spPr>
      </p:pic>
    </p:spTree>
    <p:extLst>
      <p:ext uri="{BB962C8B-B14F-4D97-AF65-F5344CB8AC3E}">
        <p14:creationId xmlns:p14="http://schemas.microsoft.com/office/powerpoint/2010/main" val="218570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0" fill="hold"/>
                                        <p:tgtEl>
                                          <p:spTgt spid="4"/>
                                        </p:tgtEl>
                                      </p:cBhvr>
                                    </p:cmd>
                                  </p:childTnLst>
                                </p:cTn>
                              </p:par>
                            </p:childTnLst>
                          </p:cTn>
                        </p:par>
                        <p:par>
                          <p:cTn id="7" fill="hold">
                            <p:stCondLst>
                              <p:cond delay="8320"/>
                            </p:stCondLst>
                            <p:childTnLst>
                              <p:par>
                                <p:cTn id="8" presetID="1" presetClass="mediacall" presetSubtype="0" fill="hold" nodeType="afterEffect">
                                  <p:stCondLst>
                                    <p:cond delay="0"/>
                                  </p:stCondLst>
                                  <p:childTnLst>
                                    <p:cmd type="call" cmd="playFrom(0.0)">
                                      <p:cBhvr>
                                        <p:cTn id="9" dur="207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4350"/>
            <a:ext cx="8686800" cy="1524000"/>
          </a:xfrm>
        </p:spPr>
        <p:txBody>
          <a:bodyPr>
            <a:noAutofit/>
          </a:bodyPr>
          <a:lstStyle/>
          <a:p>
            <a:pPr algn="just"/>
            <a:r>
              <a:rPr lang="en-US" sz="1600" b="1" dirty="0" smtClean="0">
                <a:latin typeface="Times New Roman" pitchFamily="18" charset="0"/>
                <a:cs typeface="Times New Roman" pitchFamily="18" charset="0"/>
              </a:rPr>
              <a:t>The main advantage of drone application over backpack spray application is </a:t>
            </a:r>
            <a:r>
              <a:rPr lang="en-US" sz="1600" b="1" dirty="0" smtClean="0">
                <a:solidFill>
                  <a:srgbClr val="0070C0"/>
                </a:solidFill>
                <a:latin typeface="Times New Roman" pitchFamily="18" charset="0"/>
                <a:cs typeface="Times New Roman" pitchFamily="18" charset="0"/>
              </a:rPr>
              <a:t>the uniformity of spray vertically (from top leaf to lower leaf) as well as horizontally (across canopy</a:t>
            </a:r>
            <a:r>
              <a:rPr lang="en-US" sz="1600" b="1" dirty="0" smtClean="0">
                <a:latin typeface="Times New Roman" pitchFamily="18" charset="0"/>
                <a:cs typeface="Times New Roman" pitchFamily="18" charset="0"/>
              </a:rPr>
              <a:t>).</a:t>
            </a:r>
            <a:br>
              <a:rPr lang="en-US" sz="1600" b="1" dirty="0" smtClean="0">
                <a:latin typeface="Times New Roman" pitchFamily="18" charset="0"/>
                <a:cs typeface="Times New Roman" pitchFamily="18" charset="0"/>
              </a:rPr>
            </a:br>
            <a:r>
              <a:rPr lang="en-US" sz="1600" b="1" dirty="0" smtClean="0">
                <a:latin typeface="Times New Roman" pitchFamily="18" charset="0"/>
                <a:cs typeface="Times New Roman" pitchFamily="18" charset="0"/>
              </a:rPr>
              <a:t> </a:t>
            </a:r>
            <a:br>
              <a:rPr lang="en-US" sz="1600" b="1" dirty="0" smtClean="0">
                <a:latin typeface="Times New Roman" pitchFamily="18" charset="0"/>
                <a:cs typeface="Times New Roman" pitchFamily="18" charset="0"/>
              </a:rPr>
            </a:br>
            <a:r>
              <a:rPr lang="en-US" sz="1600" b="1" dirty="0" smtClean="0">
                <a:latin typeface="Times New Roman" pitchFamily="18" charset="0"/>
                <a:cs typeface="Times New Roman" pitchFamily="18" charset="0"/>
              </a:rPr>
              <a:t>This </a:t>
            </a:r>
            <a:r>
              <a:rPr lang="en-US" sz="1600" b="1" dirty="0" smtClean="0">
                <a:solidFill>
                  <a:srgbClr val="0070C0"/>
                </a:solidFill>
                <a:latin typeface="Times New Roman" pitchFamily="18" charset="0"/>
                <a:cs typeface="Times New Roman" pitchFamily="18" charset="0"/>
              </a:rPr>
              <a:t>uniformity is mainly achieved by the Downwash effect caused by the Rotors of the drones </a:t>
            </a:r>
            <a:r>
              <a:rPr lang="en-US" sz="1600" b="1" dirty="0" smtClean="0">
                <a:latin typeface="Times New Roman" pitchFamily="18" charset="0"/>
                <a:cs typeface="Times New Roman" pitchFamily="18" charset="0"/>
              </a:rPr>
              <a:t>and can have advantages over traditional spraying especially in case of diseases or pests hiding in the lower part of the plant as in the case of Rice Hoppers or Paddy Sheath Blight.</a:t>
            </a:r>
            <a:r>
              <a:rPr lang="en-US" sz="1600" b="1" dirty="0">
                <a:latin typeface="Times New Roman" pitchFamily="18" charset="0"/>
                <a:cs typeface="Times New Roman" pitchFamily="18" charset="0"/>
              </a:rPr>
              <a:t/>
            </a:r>
            <a:br>
              <a:rPr lang="en-US" sz="1600" b="1" dirty="0">
                <a:latin typeface="Times New Roman" pitchFamily="18" charset="0"/>
                <a:cs typeface="Times New Roman" pitchFamily="18" charset="0"/>
              </a:rPr>
            </a:br>
            <a:endParaRPr lang="en-US" sz="1600" b="1" dirty="0">
              <a:latin typeface="Times New Roman" pitchFamily="18" charset="0"/>
              <a:cs typeface="Times New Roman" pitchFamily="18" charset="0"/>
            </a:endParaRPr>
          </a:p>
        </p:txBody>
      </p:sp>
      <p:pic>
        <p:nvPicPr>
          <p:cNvPr id="9" name="Picture 8" descr="C:\Users\MBPKQ\Documents\Drone\Drone test Photos\WSP\10-9-18\1.5 mt height with 110 nozzle 1 half.jpg"/>
          <p:cNvPicPr/>
          <p:nvPr/>
        </p:nvPicPr>
        <p:blipFill>
          <a:blip r:embed="rId2" cstate="screen"/>
          <a:srcRect b="15540"/>
          <a:stretch>
            <a:fillRect/>
          </a:stretch>
        </p:blipFill>
        <p:spPr bwMode="auto">
          <a:xfrm>
            <a:off x="4724400" y="1962150"/>
            <a:ext cx="3810000" cy="1709742"/>
          </a:xfrm>
          <a:prstGeom prst="rect">
            <a:avLst/>
          </a:prstGeom>
          <a:noFill/>
        </p:spPr>
      </p:pic>
      <p:sp>
        <p:nvSpPr>
          <p:cNvPr id="6" name="Rectangle 5"/>
          <p:cNvSpPr/>
          <p:nvPr/>
        </p:nvSpPr>
        <p:spPr>
          <a:xfrm>
            <a:off x="228600" y="3638550"/>
            <a:ext cx="4267200" cy="328360"/>
          </a:xfrm>
          <a:prstGeom prst="rect">
            <a:avLst/>
          </a:prstGeom>
        </p:spPr>
        <p:txBody>
          <a:bodyPr wrap="square">
            <a:spAutoFit/>
          </a:bodyPr>
          <a:lstStyle/>
          <a:p>
            <a:pPr algn="just">
              <a:lnSpc>
                <a:spcPct val="107000"/>
              </a:lnSpc>
            </a:pPr>
            <a:r>
              <a:rPr lang="en-US" sz="1500" b="1" dirty="0"/>
              <a:t>Uniform Coverage through the height of the plant</a:t>
            </a:r>
            <a:endParaRPr lang="en-US" sz="1500" b="1" dirty="0">
              <a:ea typeface="Calibri" panose="020F0502020204030204"/>
              <a:cs typeface="Mangal"/>
            </a:endParaRPr>
          </a:p>
        </p:txBody>
      </p:sp>
      <p:sp>
        <p:nvSpPr>
          <p:cNvPr id="7" name="Rectangle 6"/>
          <p:cNvSpPr/>
          <p:nvPr/>
        </p:nvSpPr>
        <p:spPr>
          <a:xfrm>
            <a:off x="4648200" y="3638550"/>
            <a:ext cx="4495800" cy="339324"/>
          </a:xfrm>
          <a:prstGeom prst="rect">
            <a:avLst/>
          </a:prstGeom>
        </p:spPr>
        <p:txBody>
          <a:bodyPr wrap="square">
            <a:spAutoFit/>
          </a:bodyPr>
          <a:lstStyle/>
          <a:p>
            <a:pPr algn="just">
              <a:lnSpc>
                <a:spcPct val="107000"/>
              </a:lnSpc>
            </a:pPr>
            <a:r>
              <a:rPr lang="en-US" sz="1500" b="1" dirty="0" smtClean="0"/>
              <a:t>Uniform Coverage across the spread of the plant</a:t>
            </a:r>
            <a:endParaRPr lang="en-US" sz="1500" b="1" dirty="0">
              <a:ea typeface="Calibri" panose="020F0502020204030204"/>
              <a:cs typeface="Mangal"/>
            </a:endParaRPr>
          </a:p>
        </p:txBody>
      </p:sp>
      <p:sp>
        <p:nvSpPr>
          <p:cNvPr id="10" name="Title 1"/>
          <p:cNvSpPr txBox="1">
            <a:spLocks/>
          </p:cNvSpPr>
          <p:nvPr/>
        </p:nvSpPr>
        <p:spPr>
          <a:xfrm>
            <a:off x="0" y="0"/>
            <a:ext cx="9144000" cy="438150"/>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mj-lt"/>
                <a:ea typeface="+mj-ea"/>
                <a:cs typeface="+mj-cs"/>
              </a:rPr>
              <a:t>Observations </a:t>
            </a:r>
            <a:endParaRPr kumimoji="0" lang="en-US" sz="2000" b="1" i="0" u="none" strike="noStrike" kern="1200" cap="none" spc="0" normalizeH="0" baseline="0" noProof="0" dirty="0">
              <a:ln>
                <a:noFill/>
              </a:ln>
              <a:solidFill>
                <a:schemeClr val="tx1"/>
              </a:solidFill>
              <a:effectLst/>
              <a:uLnTx/>
              <a:uFillTx/>
              <a:latin typeface="+mj-lt"/>
              <a:ea typeface="+mj-ea"/>
              <a:cs typeface="+mj-cs"/>
            </a:endParaRPr>
          </a:p>
        </p:txBody>
      </p:sp>
      <p:grpSp>
        <p:nvGrpSpPr>
          <p:cNvPr id="5" name="Group 4"/>
          <p:cNvGrpSpPr/>
          <p:nvPr/>
        </p:nvGrpSpPr>
        <p:grpSpPr>
          <a:xfrm>
            <a:off x="705297" y="1943986"/>
            <a:ext cx="3429000" cy="1694564"/>
            <a:chOff x="705297" y="1943986"/>
            <a:chExt cx="3429000" cy="1694564"/>
          </a:xfrm>
        </p:grpSpPr>
        <p:pic>
          <p:nvPicPr>
            <p:cNvPr id="8" name="Picture 7" descr="C:\Users\MBPKQ\Documents\Drone\Drone test Photos\WSP\25-10-2018 Masampalli\P_20181028_112225.jpg"/>
            <p:cNvPicPr/>
            <p:nvPr/>
          </p:nvPicPr>
          <p:blipFill rotWithShape="1">
            <a:blip r:embed="rId3" cstate="screen"/>
            <a:srcRect t="12388" b="8333"/>
            <a:stretch>
              <a:fillRect/>
            </a:stretch>
          </p:blipFill>
          <p:spPr bwMode="auto">
            <a:xfrm>
              <a:off x="705297" y="1962150"/>
              <a:ext cx="3429000" cy="1676400"/>
            </a:xfrm>
            <a:prstGeom prst="rect">
              <a:avLst/>
            </a:prstGeom>
            <a:noFill/>
          </p:spPr>
        </p:pic>
        <p:grpSp>
          <p:nvGrpSpPr>
            <p:cNvPr id="4" name="Group 3"/>
            <p:cNvGrpSpPr/>
            <p:nvPr/>
          </p:nvGrpSpPr>
          <p:grpSpPr>
            <a:xfrm>
              <a:off x="914400" y="1943986"/>
              <a:ext cx="2971021" cy="389711"/>
              <a:chOff x="914400" y="1943986"/>
              <a:chExt cx="2971021" cy="389711"/>
            </a:xfrm>
          </p:grpSpPr>
          <p:sp>
            <p:nvSpPr>
              <p:cNvPr id="3" name="TextBox 2"/>
              <p:cNvSpPr txBox="1"/>
              <p:nvPr/>
            </p:nvSpPr>
            <p:spPr>
              <a:xfrm>
                <a:off x="914400" y="1964365"/>
                <a:ext cx="572914" cy="369332"/>
              </a:xfrm>
              <a:prstGeom prst="rect">
                <a:avLst/>
              </a:prstGeom>
              <a:solidFill>
                <a:srgbClr val="FFFF00"/>
              </a:solidFill>
            </p:spPr>
            <p:txBody>
              <a:bodyPr wrap="none" rtlCol="0">
                <a:spAutoFit/>
              </a:bodyPr>
              <a:lstStyle/>
              <a:p>
                <a:r>
                  <a:rPr lang="en-GB" dirty="0" smtClean="0"/>
                  <a:t>Top </a:t>
                </a:r>
                <a:endParaRPr lang="en-GB" dirty="0"/>
              </a:p>
            </p:txBody>
          </p:sp>
          <p:sp>
            <p:nvSpPr>
              <p:cNvPr id="12" name="TextBox 11"/>
              <p:cNvSpPr txBox="1"/>
              <p:nvPr/>
            </p:nvSpPr>
            <p:spPr>
              <a:xfrm>
                <a:off x="1905000" y="1943986"/>
                <a:ext cx="952505" cy="369332"/>
              </a:xfrm>
              <a:prstGeom prst="rect">
                <a:avLst/>
              </a:prstGeom>
              <a:solidFill>
                <a:srgbClr val="FFFF00"/>
              </a:solidFill>
            </p:spPr>
            <p:txBody>
              <a:bodyPr wrap="none" rtlCol="0">
                <a:spAutoFit/>
              </a:bodyPr>
              <a:lstStyle/>
              <a:p>
                <a:r>
                  <a:rPr lang="en-GB" dirty="0" smtClean="0"/>
                  <a:t>Middle  </a:t>
                </a:r>
                <a:endParaRPr lang="en-GB" dirty="0"/>
              </a:p>
            </p:txBody>
          </p:sp>
          <p:sp>
            <p:nvSpPr>
              <p:cNvPr id="13" name="TextBox 12"/>
              <p:cNvSpPr txBox="1"/>
              <p:nvPr/>
            </p:nvSpPr>
            <p:spPr>
              <a:xfrm>
                <a:off x="2964720" y="1962150"/>
                <a:ext cx="920701" cy="369332"/>
              </a:xfrm>
              <a:prstGeom prst="rect">
                <a:avLst/>
              </a:prstGeom>
              <a:solidFill>
                <a:srgbClr val="FFFF00"/>
              </a:solidFill>
            </p:spPr>
            <p:txBody>
              <a:bodyPr wrap="none" rtlCol="0">
                <a:spAutoFit/>
              </a:bodyPr>
              <a:lstStyle/>
              <a:p>
                <a:r>
                  <a:rPr lang="en-GB" dirty="0" smtClean="0"/>
                  <a:t>Lower   </a:t>
                </a:r>
                <a:endParaRPr lang="en-GB" dirty="0"/>
              </a:p>
            </p:txBody>
          </p:sp>
        </p:gr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14350"/>
          </a:xfrm>
          <a:solidFill>
            <a:srgbClr val="92D050"/>
          </a:solidFill>
        </p:spPr>
        <p:txBody>
          <a:bodyPr vert="horz" lIns="91440" tIns="45720" rIns="91440" bIns="45720" rtlCol="0" anchor="ctr">
            <a:normAutofit/>
          </a:bodyPr>
          <a:lstStyle/>
          <a:p>
            <a:pPr>
              <a:lnSpc>
                <a:spcPct val="80000"/>
              </a:lnSpc>
            </a:pPr>
            <a:r>
              <a:rPr lang="en-US" sz="2000" b="1" dirty="0" smtClean="0"/>
              <a:t>Challenges and Way forward : Pesticide and Crop Nutrient application</a:t>
            </a:r>
            <a:endParaRPr lang="en-US" sz="1800" b="1" i="1" dirty="0">
              <a:solidFill>
                <a:srgbClr val="7030A0"/>
              </a:solidFill>
              <a:latin typeface="+mn-lt"/>
              <a:ea typeface="+mn-ea"/>
              <a:cs typeface="+mn-cs"/>
            </a:endParaRPr>
          </a:p>
        </p:txBody>
      </p:sp>
      <p:pic>
        <p:nvPicPr>
          <p:cNvPr id="4" name="Picture 3" descr="iari logo"/>
          <p:cNvPicPr/>
          <p:nvPr/>
        </p:nvPicPr>
        <p:blipFill>
          <a:blip r:embed="rId3">
            <a:extLst>
              <a:ext uri="{28A0092B-C50C-407E-A947-70E740481C1C}">
                <a14:useLocalDpi xmlns:a14="http://schemas.microsoft.com/office/drawing/2010/main" val="0"/>
              </a:ext>
            </a:extLst>
          </a:blip>
          <a:srcRect/>
          <a:stretch>
            <a:fillRect/>
          </a:stretch>
        </p:blipFill>
        <p:spPr bwMode="auto">
          <a:xfrm>
            <a:off x="8305800" y="0"/>
            <a:ext cx="838200" cy="514350"/>
          </a:xfrm>
          <a:prstGeom prst="rect">
            <a:avLst/>
          </a:prstGeom>
          <a:noFill/>
          <a:ln>
            <a:noFill/>
          </a:ln>
        </p:spPr>
      </p:pic>
      <p:pic>
        <p:nvPicPr>
          <p:cNvPr id="5" name="Picture 4" descr="ICAR lo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685799" cy="514350"/>
          </a:xfrm>
          <a:prstGeom prst="rect">
            <a:avLst/>
          </a:prstGeom>
          <a:noFill/>
          <a:ln>
            <a:noFill/>
          </a:ln>
        </p:spPr>
      </p:pic>
      <p:sp>
        <p:nvSpPr>
          <p:cNvPr id="44034" name="AutoShape 2" descr="Target Language_inlingua blog – inlingu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4035" name="Picture 3" descr="C:\Users\hp\Downloads\download (1).jfif"/>
          <p:cNvPicPr>
            <a:picLocks noChangeAspect="1" noChangeArrowheads="1"/>
          </p:cNvPicPr>
          <p:nvPr/>
        </p:nvPicPr>
        <p:blipFill>
          <a:blip r:embed="rId5"/>
          <a:srcRect/>
          <a:stretch>
            <a:fillRect/>
          </a:stretch>
        </p:blipFill>
        <p:spPr bwMode="auto">
          <a:xfrm>
            <a:off x="533400" y="1047750"/>
            <a:ext cx="542925" cy="542925"/>
          </a:xfrm>
          <a:prstGeom prst="rect">
            <a:avLst/>
          </a:prstGeom>
          <a:noFill/>
        </p:spPr>
      </p:pic>
      <p:graphicFrame>
        <p:nvGraphicFramePr>
          <p:cNvPr id="9" name="Table 8"/>
          <p:cNvGraphicFramePr/>
          <p:nvPr>
            <p:extLst>
              <p:ext uri="{D42A27DB-BD31-4B8C-83A1-F6EECF244321}">
                <p14:modId xmlns:p14="http://schemas.microsoft.com/office/powerpoint/2010/main" val="2220902555"/>
              </p:ext>
            </p:extLst>
          </p:nvPr>
        </p:nvGraphicFramePr>
        <p:xfrm>
          <a:off x="155575" y="590550"/>
          <a:ext cx="8871744" cy="4038600"/>
        </p:xfrm>
        <a:graphic>
          <a:graphicData uri="http://schemas.openxmlformats.org/drawingml/2006/table">
            <a:tbl>
              <a:tblPr firstRow="1" bandRow="1">
                <a:tableStyleId>{5C22544A-7EE6-4342-B048-85BDC9FD1C3A}</a:tableStyleId>
              </a:tblPr>
              <a:tblGrid>
                <a:gridCol w="2920585"/>
                <a:gridCol w="5951159"/>
              </a:tblGrid>
              <a:tr h="342181">
                <a:tc>
                  <a:txBody>
                    <a:bodyPr/>
                    <a:lstStyle/>
                    <a:p>
                      <a:pPr algn="ctr">
                        <a:buNone/>
                      </a:pPr>
                      <a:r>
                        <a:rPr lang="en-US" sz="2100" dirty="0">
                          <a:latin typeface="Times New Roman" pitchFamily="18" charset="0"/>
                          <a:cs typeface="Times New Roman" pitchFamily="18" charset="0"/>
                        </a:rPr>
                        <a:t>Challenges </a:t>
                      </a:r>
                    </a:p>
                  </a:txBody>
                  <a:tcPr marL="68580" marR="68580" marT="34290" marB="34290"/>
                </a:tc>
                <a:tc>
                  <a:txBody>
                    <a:bodyPr/>
                    <a:lstStyle/>
                    <a:p>
                      <a:pPr algn="ctr">
                        <a:buNone/>
                      </a:pPr>
                      <a:r>
                        <a:rPr lang="en-US" sz="2100" dirty="0">
                          <a:latin typeface="Times New Roman" pitchFamily="18" charset="0"/>
                          <a:cs typeface="Times New Roman" pitchFamily="18" charset="0"/>
                        </a:rPr>
                        <a:t>Way forward </a:t>
                      </a:r>
                    </a:p>
                  </a:txBody>
                  <a:tcPr marL="68580" marR="68580" marT="34290" marB="34290"/>
                </a:tc>
              </a:tr>
              <a:tr h="664234">
                <a:tc>
                  <a:txBody>
                    <a:bodyPr/>
                    <a:lstStyle/>
                    <a:p>
                      <a:pPr marL="166688" indent="-166688">
                        <a:buFont typeface="Arial" panose="020B0604020202020204" pitchFamily="34" charset="0"/>
                        <a:buChar char="•"/>
                      </a:pPr>
                      <a:r>
                        <a:rPr lang="en-US" sz="1500" b="0" dirty="0">
                          <a:latin typeface="Times New Roman" panose="02020603050405020304" charset="0"/>
                          <a:cs typeface="Times New Roman" panose="02020603050405020304" charset="0"/>
                        </a:rPr>
                        <a:t>High initial  cost of </a:t>
                      </a:r>
                      <a:r>
                        <a:rPr lang="en-US" sz="1500" b="0" dirty="0" smtClean="0">
                          <a:latin typeface="Times New Roman" panose="02020603050405020304" charset="0"/>
                          <a:cs typeface="Times New Roman" panose="02020603050405020304" charset="0"/>
                        </a:rPr>
                        <a:t>drone</a:t>
                      </a:r>
                    </a:p>
                    <a:p>
                      <a:pPr marL="0" indent="0">
                        <a:buFont typeface="Arial" panose="020B0604020202020204" pitchFamily="34" charset="0"/>
                        <a:buNone/>
                      </a:pPr>
                      <a:r>
                        <a:rPr lang="en-US" sz="1500" b="0" dirty="0" smtClean="0">
                          <a:latin typeface="Times New Roman" panose="02020603050405020304" charset="0"/>
                          <a:cs typeface="Times New Roman" panose="02020603050405020304" charset="0"/>
                        </a:rPr>
                        <a:t>           (Affordability</a:t>
                      </a:r>
                      <a:r>
                        <a:rPr lang="en-US" sz="1500" b="0" baseline="0" dirty="0" smtClean="0">
                          <a:latin typeface="Times New Roman" panose="02020603050405020304" charset="0"/>
                          <a:cs typeface="Times New Roman" panose="02020603050405020304" charset="0"/>
                        </a:rPr>
                        <a:t> issue) </a:t>
                      </a:r>
                      <a:r>
                        <a:rPr lang="en-US" sz="1500" b="0" dirty="0" smtClean="0">
                          <a:latin typeface="Times New Roman" panose="02020603050405020304" charset="0"/>
                          <a:cs typeface="Times New Roman" panose="02020603050405020304" charset="0"/>
                        </a:rPr>
                        <a:t> </a:t>
                      </a:r>
                      <a:endParaRPr lang="en-US" sz="1500" b="0" dirty="0">
                        <a:latin typeface="Times New Roman" panose="02020603050405020304" charset="0"/>
                        <a:cs typeface="Times New Roman" panose="02020603050405020304" charset="0"/>
                      </a:endParaRPr>
                    </a:p>
                  </a:txBody>
                  <a:tcPr marL="68580" marR="68580" marT="34290" marB="34290"/>
                </a:tc>
                <a:tc>
                  <a:txBody>
                    <a:bodyPr/>
                    <a:lstStyle/>
                    <a:p>
                      <a:pPr marL="342900" indent="-342900">
                        <a:buFont typeface="Arial" panose="020B0604020202020204" pitchFamily="34" charset="0"/>
                        <a:buChar char="•"/>
                      </a:pPr>
                      <a:r>
                        <a:rPr lang="en-US" sz="1500" b="0" dirty="0">
                          <a:latin typeface="Times New Roman" panose="02020603050405020304" charset="0"/>
                          <a:cs typeface="Times New Roman" panose="02020603050405020304" charset="0"/>
                        </a:rPr>
                        <a:t>Custom hiring use of drone </a:t>
                      </a:r>
                    </a:p>
                    <a:p>
                      <a:pPr marL="342900" indent="-342900">
                        <a:buFont typeface="Arial" panose="020B0604020202020204" pitchFamily="34" charset="0"/>
                        <a:buChar char="•"/>
                      </a:pPr>
                      <a:r>
                        <a:rPr lang="en-US" sz="1500" b="0" dirty="0">
                          <a:latin typeface="Times New Roman" panose="02020603050405020304" charset="0"/>
                          <a:cs typeface="Times New Roman" panose="02020603050405020304" charset="0"/>
                        </a:rPr>
                        <a:t>Drone under SMAM scheme  providing 100% subsidy to ICAR Institutes and SAU's , and 75% to FPOs </a:t>
                      </a:r>
                    </a:p>
                  </a:txBody>
                  <a:tcPr marL="68580" marR="68580" marT="34290" marB="34290"/>
                </a:tc>
              </a:tr>
              <a:tr h="462951">
                <a:tc>
                  <a:txBody>
                    <a:bodyPr/>
                    <a:lstStyle/>
                    <a:p>
                      <a:pPr marL="166688" indent="-166688">
                        <a:buFont typeface="Arial" panose="020B0604020202020204" pitchFamily="34" charset="0"/>
                        <a:buChar char="•"/>
                      </a:pPr>
                      <a:r>
                        <a:rPr lang="en-US" sz="1500" b="0" dirty="0">
                          <a:latin typeface="Times New Roman" panose="02020603050405020304" charset="0"/>
                          <a:cs typeface="Times New Roman" panose="02020603050405020304" charset="0"/>
                        </a:rPr>
                        <a:t>Drone </a:t>
                      </a:r>
                      <a:r>
                        <a:rPr lang="en-US" sz="1500" b="0" dirty="0" smtClean="0">
                          <a:latin typeface="Times New Roman" panose="02020603050405020304" charset="0"/>
                          <a:cs typeface="Times New Roman" panose="02020603050405020304" charset="0"/>
                        </a:rPr>
                        <a:t>compatible pesticides and crop nutrients </a:t>
                      </a:r>
                      <a:endParaRPr lang="en-US" sz="1500" b="0" dirty="0">
                        <a:latin typeface="Times New Roman" panose="02020603050405020304" charset="0"/>
                        <a:cs typeface="Times New Roman" panose="02020603050405020304" charset="0"/>
                      </a:endParaRPr>
                    </a:p>
                  </a:txBody>
                  <a:tcPr marL="68580" marR="68580" marT="34290" marB="34290"/>
                </a:tc>
                <a:tc>
                  <a:txBody>
                    <a:bodyPr/>
                    <a:lstStyle/>
                    <a:p>
                      <a:pPr marL="342900" indent="-342900">
                        <a:buFont typeface="Arial" panose="020B0604020202020204" pitchFamily="34" charset="0"/>
                        <a:buChar char="•"/>
                      </a:pPr>
                      <a:r>
                        <a:rPr lang="en-US" sz="1500" b="0" dirty="0">
                          <a:latin typeface="Times New Roman" panose="02020603050405020304" charset="0"/>
                          <a:cs typeface="Times New Roman" panose="02020603050405020304" charset="0"/>
                        </a:rPr>
                        <a:t>CIB&amp;RC gave interim approval to 477 pesticide formulations for application  through drones. </a:t>
                      </a:r>
                    </a:p>
                  </a:txBody>
                  <a:tcPr marL="68580" marR="68580" marT="34290" marB="34290"/>
                </a:tc>
              </a:tr>
              <a:tr h="664234">
                <a:tc>
                  <a:txBody>
                    <a:bodyPr/>
                    <a:lstStyle/>
                    <a:p>
                      <a:pPr marL="119063" indent="-119063">
                        <a:buFont typeface="Arial" panose="020B0604020202020204" pitchFamily="34" charset="0"/>
                        <a:buChar char="•"/>
                      </a:pPr>
                      <a:r>
                        <a:rPr lang="en-US" sz="1500" dirty="0" smtClean="0">
                          <a:latin typeface="Times New Roman" panose="02020603050405020304" charset="0"/>
                          <a:cs typeface="Times New Roman" panose="02020603050405020304" charset="0"/>
                        </a:rPr>
                        <a:t>Adoptability </a:t>
                      </a:r>
                      <a:r>
                        <a:rPr lang="en-US" sz="1500" dirty="0">
                          <a:latin typeface="Times New Roman" panose="02020603050405020304" charset="0"/>
                          <a:cs typeface="Times New Roman" panose="02020603050405020304" charset="0"/>
                        </a:rPr>
                        <a:t>by farmers </a:t>
                      </a:r>
                    </a:p>
                  </a:txBody>
                  <a:tcPr marL="68580" marR="68580" marT="34290" marB="34290"/>
                </a:tc>
                <a:tc>
                  <a:txBody>
                    <a:bodyPr/>
                    <a:lstStyle/>
                    <a:p>
                      <a:pPr marL="342900" indent="-342900">
                        <a:buFont typeface="Arial" panose="020B0604020202020204" pitchFamily="34" charset="0"/>
                        <a:buChar char="•"/>
                      </a:pPr>
                      <a:r>
                        <a:rPr lang="en-US" sz="1500" dirty="0">
                          <a:latin typeface="Times New Roman" panose="02020603050405020304" charset="0"/>
                          <a:cs typeface="Times New Roman" panose="02020603050405020304" charset="0"/>
                        </a:rPr>
                        <a:t>Large scale demonstration </a:t>
                      </a:r>
                      <a:r>
                        <a:rPr lang="en-US" sz="1500" dirty="0" smtClean="0">
                          <a:latin typeface="Times New Roman" panose="02020603050405020304" charset="0"/>
                          <a:cs typeface="Times New Roman" panose="02020603050405020304" charset="0"/>
                        </a:rPr>
                        <a:t>at farmers field</a:t>
                      </a:r>
                      <a:r>
                        <a:rPr lang="en-US" sz="1500" baseline="0" dirty="0" smtClean="0">
                          <a:latin typeface="Times New Roman" panose="02020603050405020304" charset="0"/>
                          <a:cs typeface="Times New Roman" panose="02020603050405020304" charset="0"/>
                        </a:rPr>
                        <a:t> </a:t>
                      </a:r>
                      <a:r>
                        <a:rPr lang="en-US" sz="1500" dirty="0" smtClean="0">
                          <a:latin typeface="Times New Roman" panose="02020603050405020304" charset="0"/>
                          <a:cs typeface="Times New Roman" panose="02020603050405020304" charset="0"/>
                        </a:rPr>
                        <a:t>(Seeing is Believing)</a:t>
                      </a:r>
                      <a:endParaRPr lang="en-US" sz="1500" dirty="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sz="1500" dirty="0">
                          <a:latin typeface="Times New Roman" panose="02020603050405020304" charset="0"/>
                          <a:cs typeface="Times New Roman" panose="02020603050405020304" charset="0"/>
                        </a:rPr>
                        <a:t>Policy support under SMAM  </a:t>
                      </a:r>
                      <a:r>
                        <a:rPr lang="en-US" sz="1500" dirty="0" err="1">
                          <a:latin typeface="Times New Roman" panose="02020603050405020304" charset="0"/>
                          <a:cs typeface="Times New Roman" panose="02020603050405020304" charset="0"/>
                        </a:rPr>
                        <a:t>upto</a:t>
                      </a:r>
                      <a:r>
                        <a:rPr lang="en-US" sz="1500" dirty="0">
                          <a:latin typeface="Times New Roman" panose="02020603050405020304" charset="0"/>
                          <a:cs typeface="Times New Roman" panose="02020603050405020304" charset="0"/>
                        </a:rPr>
                        <a:t> </a:t>
                      </a:r>
                      <a:r>
                        <a:rPr lang="en-US" sz="1500" dirty="0" err="1">
                          <a:latin typeface="Times New Roman" panose="02020603050405020304" charset="0"/>
                          <a:cs typeface="Times New Roman" panose="02020603050405020304" charset="0"/>
                        </a:rPr>
                        <a:t>Rs</a:t>
                      </a:r>
                      <a:r>
                        <a:rPr lang="en-US" sz="1500" dirty="0">
                          <a:latin typeface="Times New Roman" panose="02020603050405020304" charset="0"/>
                          <a:cs typeface="Times New Roman" panose="02020603050405020304" charset="0"/>
                        </a:rPr>
                        <a:t>. 6000 per hectare for demonstration on </a:t>
                      </a:r>
                      <a:r>
                        <a:rPr lang="en-US" sz="1500" dirty="0" smtClean="0">
                          <a:latin typeface="Times New Roman" panose="02020603050405020304" charset="0"/>
                          <a:cs typeface="Times New Roman" panose="02020603050405020304" charset="0"/>
                        </a:rPr>
                        <a:t>farmer’s </a:t>
                      </a:r>
                      <a:r>
                        <a:rPr lang="en-US" sz="1500" dirty="0">
                          <a:latin typeface="Times New Roman" panose="02020603050405020304" charset="0"/>
                          <a:cs typeface="Times New Roman" panose="02020603050405020304" charset="0"/>
                        </a:rPr>
                        <a:t>field </a:t>
                      </a:r>
                    </a:p>
                  </a:txBody>
                  <a:tcPr marL="68580" marR="68580" marT="34290" marB="34290"/>
                </a:tc>
              </a:tr>
              <a:tr h="1469366">
                <a:tc>
                  <a:txBody>
                    <a:bodyPr/>
                    <a:lstStyle/>
                    <a:p>
                      <a:pPr marL="119063" indent="-119063" algn="just">
                        <a:buFont typeface="Arial" panose="020B0604020202020204" pitchFamily="34" charset="0"/>
                        <a:buChar char="•"/>
                      </a:pPr>
                      <a:r>
                        <a:rPr lang="en-US" sz="1450" b="1" dirty="0">
                          <a:solidFill>
                            <a:schemeClr val="bg2"/>
                          </a:solidFill>
                          <a:latin typeface="Times New Roman" panose="02020603050405020304" charset="0"/>
                          <a:cs typeface="Times New Roman" panose="02020603050405020304" charset="0"/>
                        </a:rPr>
                        <a:t>Significant influence of sprayer parameters,  flight </a:t>
                      </a:r>
                      <a:r>
                        <a:rPr lang="en-US" sz="1450" b="1" dirty="0" smtClean="0">
                          <a:solidFill>
                            <a:schemeClr val="bg2"/>
                          </a:solidFill>
                          <a:latin typeface="Times New Roman" panose="02020603050405020304" charset="0"/>
                          <a:cs typeface="Times New Roman" panose="02020603050405020304" charset="0"/>
                        </a:rPr>
                        <a:t>parameters,  </a:t>
                      </a:r>
                      <a:r>
                        <a:rPr lang="en-US" sz="1450" b="1" dirty="0">
                          <a:solidFill>
                            <a:schemeClr val="bg2"/>
                          </a:solidFill>
                          <a:latin typeface="Times New Roman" panose="02020603050405020304" charset="0"/>
                          <a:cs typeface="Times New Roman" panose="02020603050405020304" charset="0"/>
                        </a:rPr>
                        <a:t>and environmental factors  on d</a:t>
                      </a:r>
                      <a:r>
                        <a:rPr lang="en-US" sz="1450" b="1" dirty="0">
                          <a:solidFill>
                            <a:schemeClr val="bg2"/>
                          </a:solidFill>
                          <a:latin typeface="Times New Roman" panose="02020603050405020304" charset="0"/>
                          <a:cs typeface="Times New Roman" panose="02020603050405020304" charset="0"/>
                          <a:sym typeface="+mn-ea"/>
                        </a:rPr>
                        <a:t>roplet deposition level in target crops   </a:t>
                      </a:r>
                    </a:p>
                  </a:txBody>
                  <a:tcPr marL="68580" marR="68580" marT="34290" marB="34290">
                    <a:solidFill>
                      <a:srgbClr val="C00000"/>
                    </a:solidFill>
                  </a:tcPr>
                </a:tc>
                <a:tc>
                  <a:txBody>
                    <a:bodyPr/>
                    <a:lstStyle/>
                    <a:p>
                      <a:pPr marL="342900" indent="-342900" algn="just">
                        <a:buFont typeface="Arial" panose="020B0604020202020204" pitchFamily="34" charset="0"/>
                        <a:buChar char="•"/>
                      </a:pPr>
                      <a:r>
                        <a:rPr lang="en-US" sz="1450" b="1" dirty="0">
                          <a:solidFill>
                            <a:schemeClr val="bg2"/>
                          </a:solidFill>
                          <a:latin typeface="Times New Roman" panose="02020603050405020304" charset="0"/>
                          <a:cs typeface="Times New Roman" panose="02020603050405020304" charset="0"/>
                        </a:rPr>
                        <a:t>Scientific  study</a:t>
                      </a:r>
                    </a:p>
                    <a:p>
                      <a:pPr marL="342900" indent="-342900" algn="just">
                        <a:buFont typeface="Arial" panose="020B0604020202020204" pitchFamily="34" charset="0"/>
                        <a:buChar char="•"/>
                      </a:pPr>
                      <a:r>
                        <a:rPr lang="en-US" sz="1450" b="1" dirty="0">
                          <a:solidFill>
                            <a:schemeClr val="bg2"/>
                          </a:solidFill>
                          <a:latin typeface="Times New Roman" panose="02020603050405020304" charset="0"/>
                          <a:cs typeface="Times New Roman" panose="02020603050405020304" charset="0"/>
                        </a:rPr>
                        <a:t> To  generate </a:t>
                      </a:r>
                      <a:r>
                        <a:rPr lang="en-US" sz="1450" b="1" dirty="0" smtClean="0">
                          <a:solidFill>
                            <a:schemeClr val="bg2"/>
                          </a:solidFill>
                          <a:latin typeface="Times New Roman" panose="02020603050405020304" charset="0"/>
                          <a:cs typeface="Times New Roman" panose="02020603050405020304" charset="0"/>
                        </a:rPr>
                        <a:t>data  </a:t>
                      </a:r>
                      <a:r>
                        <a:rPr lang="en-US" sz="1450" b="1" dirty="0">
                          <a:solidFill>
                            <a:schemeClr val="bg2"/>
                          </a:solidFill>
                          <a:latin typeface="Times New Roman" panose="02020603050405020304" charset="0"/>
                          <a:cs typeface="Times New Roman" panose="02020603050405020304" charset="0"/>
                        </a:rPr>
                        <a:t>on  effect of different design and operational parameters on spray quality and bio-efficacy with UAV assisted spraying</a:t>
                      </a:r>
                    </a:p>
                    <a:p>
                      <a:pPr marL="342900" indent="-342900" algn="just">
                        <a:buFont typeface="Arial" panose="020B0604020202020204" pitchFamily="34" charset="0"/>
                        <a:buChar char="•"/>
                      </a:pPr>
                      <a:r>
                        <a:rPr lang="en-US" sz="1450" b="1" dirty="0">
                          <a:solidFill>
                            <a:schemeClr val="bg2"/>
                          </a:solidFill>
                          <a:latin typeface="Times New Roman" panose="02020603050405020304" charset="0"/>
                          <a:cs typeface="Times New Roman" panose="02020603050405020304" charset="0"/>
                        </a:rPr>
                        <a:t>optimization   of  parameters for spray quality and efficacy with drone assisted spraying in major crops  </a:t>
                      </a:r>
                      <a:r>
                        <a:rPr lang="en-US" sz="1450" b="1" u="sng" dirty="0">
                          <a:solidFill>
                            <a:schemeClr val="bg2"/>
                          </a:solidFill>
                          <a:latin typeface="Times New Roman" panose="02020603050405020304" charset="0"/>
                          <a:cs typeface="Times New Roman" panose="02020603050405020304" charset="0"/>
                        </a:rPr>
                        <a:t>under different agro-climatic zones </a:t>
                      </a:r>
                    </a:p>
                  </a:txBody>
                  <a:tcPr marL="68580" marR="68580" marT="34290" marB="34290">
                    <a:solidFill>
                      <a:srgbClr val="C00000"/>
                    </a:solidFill>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920</Words>
  <Application>Microsoft Office PowerPoint</Application>
  <PresentationFormat>On-screen Show (16:9)</PresentationFormat>
  <Paragraphs>85</Paragraphs>
  <Slides>11</Slides>
  <Notes>3</Notes>
  <HiddenSlides>0</HiddenSlides>
  <MMClips>2</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Standard guidelines for operation of drone for pesticide application</vt:lpstr>
      <vt:lpstr>PowerPoint Presentation</vt:lpstr>
      <vt:lpstr>Drone for pesticide application (Standard guidelines for safe operation)</vt:lpstr>
      <vt:lpstr>The main advantage of drone application over backpack spray application is the uniformity of spray vertically (from top leaf to lower leaf) as well as horizontally (across canopy).   This uniformity is mainly achieved by the Downwash effect caused by the Rotors of the drones and can have advantages over traditional spraying especially in case of diseases or pests hiding in the lower part of the plant as in the case of Rice Hoppers or Paddy Sheath Blight. </vt:lpstr>
      <vt:lpstr>Challenges and Way forward : Pesticide and Crop Nutrient application</vt:lpstr>
      <vt:lpstr>Challenges and Way forward : Pesticide and Crop Nutrient application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Dr. Dilip</cp:lastModifiedBy>
  <cp:revision>73</cp:revision>
  <dcterms:created xsi:type="dcterms:W3CDTF">2022-04-29T09:48:00Z</dcterms:created>
  <dcterms:modified xsi:type="dcterms:W3CDTF">2022-05-02T09:21:17Z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1033-10.2.0.7636</vt:lpwstr>
  </property>
</Properties>
</file>