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88" r:id="rId2"/>
    <p:sldId id="334" r:id="rId3"/>
    <p:sldId id="361" r:id="rId4"/>
    <p:sldId id="346" r:id="rId5"/>
    <p:sldId id="349" r:id="rId6"/>
    <p:sldId id="350" r:id="rId7"/>
    <p:sldId id="370" r:id="rId8"/>
    <p:sldId id="351" r:id="rId9"/>
    <p:sldId id="352" r:id="rId10"/>
    <p:sldId id="367" r:id="rId11"/>
    <p:sldId id="403" r:id="rId12"/>
    <p:sldId id="360" r:id="rId13"/>
    <p:sldId id="402" r:id="rId14"/>
    <p:sldId id="366" r:id="rId15"/>
    <p:sldId id="387" r:id="rId16"/>
    <p:sldId id="389" r:id="rId17"/>
    <p:sldId id="401" r:id="rId18"/>
    <p:sldId id="392" r:id="rId19"/>
    <p:sldId id="393" r:id="rId20"/>
    <p:sldId id="394" r:id="rId21"/>
    <p:sldId id="395" r:id="rId22"/>
    <p:sldId id="396" r:id="rId23"/>
    <p:sldId id="397" r:id="rId24"/>
    <p:sldId id="398" r:id="rId25"/>
    <p:sldId id="399" r:id="rId26"/>
    <p:sldId id="400" r:id="rId27"/>
    <p:sldId id="390" r:id="rId28"/>
    <p:sldId id="391" r:id="rId29"/>
    <p:sldId id="329" r:id="rId30"/>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1170"/>
    <a:srgbClr val="152C0A"/>
    <a:srgbClr val="AB7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94629" autoAdjust="0"/>
  </p:normalViewPr>
  <p:slideViewPr>
    <p:cSldViewPr snapToGrid="0">
      <p:cViewPr varScale="1">
        <p:scale>
          <a:sx n="81" d="100"/>
          <a:sy n="81" d="100"/>
        </p:scale>
        <p:origin x="542" y="53"/>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46" d="100"/>
          <a:sy n="46" d="100"/>
        </p:scale>
        <p:origin x="-2744" y="-80"/>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3815374" y="0"/>
            <a:ext cx="2918830" cy="495029"/>
          </a:xfrm>
          <a:prstGeom prst="rect">
            <a:avLst/>
          </a:prstGeom>
        </p:spPr>
        <p:txBody>
          <a:bodyPr vert="horz" lIns="94229" tIns="47114" rIns="94229" bIns="47114" rtlCol="0"/>
          <a:lstStyle>
            <a:lvl1pPr algn="r">
              <a:defRPr sz="1200"/>
            </a:lvl1pPr>
          </a:lstStyle>
          <a:p>
            <a:fld id="{44AB72C1-4FD2-4B7F-8C14-D50D0AF5596A}" type="datetimeFigureOut">
              <a:rPr lang="en-US" smtClean="0"/>
              <a:pPr/>
              <a:t>5/2/2022</a:t>
            </a:fld>
            <a:endParaRPr lang="en-US"/>
          </a:p>
        </p:txBody>
      </p:sp>
      <p:sp>
        <p:nvSpPr>
          <p:cNvPr id="4" name="Footer Placeholder 3"/>
          <p:cNvSpPr>
            <a:spLocks noGrp="1"/>
          </p:cNvSpPr>
          <p:nvPr>
            <p:ph type="ftr" sz="quarter" idx="2"/>
          </p:nvPr>
        </p:nvSpPr>
        <p:spPr>
          <a:xfrm>
            <a:off x="1" y="9371286"/>
            <a:ext cx="2918830" cy="495028"/>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3815374" y="9371286"/>
            <a:ext cx="2918830" cy="495028"/>
          </a:xfrm>
          <a:prstGeom prst="rect">
            <a:avLst/>
          </a:prstGeom>
        </p:spPr>
        <p:txBody>
          <a:bodyPr vert="horz" lIns="94229" tIns="47114" rIns="94229" bIns="47114" rtlCol="0" anchor="b"/>
          <a:lstStyle>
            <a:lvl1pPr algn="r">
              <a:defRPr sz="1200"/>
            </a:lvl1pPr>
          </a:lstStyle>
          <a:p>
            <a:fld id="{AB22F2E0-2DA4-4858-B7A7-0A769E3FCDBD}" type="slidenum">
              <a:rPr lang="en-US" smtClean="0"/>
              <a:pPr/>
              <a:t>‹#›</a:t>
            </a:fld>
            <a:endParaRPr lang="en-US"/>
          </a:p>
        </p:txBody>
      </p:sp>
    </p:spTree>
    <p:extLst>
      <p:ext uri="{BB962C8B-B14F-4D97-AF65-F5344CB8AC3E}">
        <p14:creationId xmlns:p14="http://schemas.microsoft.com/office/powerpoint/2010/main" val="833326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3815374" y="0"/>
            <a:ext cx="2918830" cy="495029"/>
          </a:xfrm>
          <a:prstGeom prst="rect">
            <a:avLst/>
          </a:prstGeom>
        </p:spPr>
        <p:txBody>
          <a:bodyPr vert="horz" lIns="94229" tIns="47114" rIns="94229" bIns="47114" rtlCol="0"/>
          <a:lstStyle>
            <a:lvl1pPr algn="r">
              <a:defRPr sz="1200"/>
            </a:lvl1pPr>
          </a:lstStyle>
          <a:p>
            <a:fld id="{C135704C-6410-48A1-B197-462A447F858C}" type="datetimeFigureOut">
              <a:rPr lang="en-US" smtClean="0"/>
              <a:pPr/>
              <a:t>5/2/2022</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6"/>
            <a:ext cx="2918830" cy="495028"/>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6"/>
            <a:ext cx="2918830" cy="495028"/>
          </a:xfrm>
          <a:prstGeom prst="rect">
            <a:avLst/>
          </a:prstGeom>
        </p:spPr>
        <p:txBody>
          <a:bodyPr vert="horz" lIns="94229" tIns="47114" rIns="94229" bIns="47114" rtlCol="0" anchor="b"/>
          <a:lstStyle>
            <a:lvl1pPr algn="r">
              <a:defRPr sz="1200"/>
            </a:lvl1pPr>
          </a:lstStyle>
          <a:p>
            <a:fld id="{8A022421-44F6-44F8-940A-84C9C5D1607C}" type="slidenum">
              <a:rPr lang="en-US" smtClean="0"/>
              <a:pPr/>
              <a:t>‹#›</a:t>
            </a:fld>
            <a:endParaRPr lang="en-US"/>
          </a:p>
        </p:txBody>
      </p:sp>
    </p:spTree>
    <p:extLst>
      <p:ext uri="{BB962C8B-B14F-4D97-AF65-F5344CB8AC3E}">
        <p14:creationId xmlns:p14="http://schemas.microsoft.com/office/powerpoint/2010/main" val="289328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A022421-44F6-44F8-940A-84C9C5D1607C}" type="slidenum">
              <a:rPr lang="en-US" smtClean="0"/>
              <a:pPr/>
              <a:t>2</a:t>
            </a:fld>
            <a:endParaRPr lang="en-US"/>
          </a:p>
        </p:txBody>
      </p:sp>
    </p:spTree>
    <p:extLst>
      <p:ext uri="{BB962C8B-B14F-4D97-AF65-F5344CB8AC3E}">
        <p14:creationId xmlns:p14="http://schemas.microsoft.com/office/powerpoint/2010/main" val="1494707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E1A858-394E-4FC0-8D17-EE29429BE519}" type="slidenum">
              <a:rPr lang="en-US" smtClean="0"/>
              <a:pPr/>
              <a:t>21</a:t>
            </a:fld>
            <a:endParaRPr lang="en-US" dirty="0"/>
          </a:p>
        </p:txBody>
      </p:sp>
    </p:spTree>
    <p:extLst>
      <p:ext uri="{BB962C8B-B14F-4D97-AF65-F5344CB8AC3E}">
        <p14:creationId xmlns:p14="http://schemas.microsoft.com/office/powerpoint/2010/main" val="83184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942DAC-D0C2-4A9D-B615-DC88C858DBF8}"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294253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942DAC-D0C2-4A9D-B615-DC88C858DBF8}"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71636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942DAC-D0C2-4A9D-B615-DC88C858DBF8}"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112414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6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942DAC-D0C2-4A9D-B615-DC88C858DBF8}"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1547305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942DAC-D0C2-4A9D-B615-DC88C858DBF8}" type="datetimeFigureOut">
              <a:rPr lang="en-US" smtClean="0"/>
              <a:pPr/>
              <a:t>5/2/2022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3557258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942DAC-D0C2-4A9D-B615-DC88C858DBF8}"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134043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942DAC-D0C2-4A9D-B615-DC88C858DBF8}" type="datetimeFigureOut">
              <a:rPr lang="en-US" smtClean="0"/>
              <a:pPr/>
              <a:t>5/2/2022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60126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942DAC-D0C2-4A9D-B615-DC88C858DBF8}" type="datetimeFigureOut">
              <a:rPr lang="en-US" smtClean="0"/>
              <a:pPr/>
              <a:t>5/2/2022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88018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0" y="530087"/>
            <a:ext cx="195262" cy="19878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userDrawn="1"/>
        </p:nvSpPr>
        <p:spPr>
          <a:xfrm>
            <a:off x="195262" y="530086"/>
            <a:ext cx="195262" cy="1987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userDrawn="1"/>
        </p:nvSpPr>
        <p:spPr>
          <a:xfrm>
            <a:off x="390524" y="530086"/>
            <a:ext cx="195262" cy="198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a:extLst>
              <a:ext uri="{FF2B5EF4-FFF2-40B4-BE49-F238E27FC236}">
                <a16:creationId xmlns="" xmlns:a16="http://schemas.microsoft.com/office/drawing/2014/main" id="{C807BC3C-CE93-4443-9835-3F5929A641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65486" y="5113537"/>
            <a:ext cx="823211" cy="1607937"/>
          </a:xfrm>
          <a:prstGeom prst="rect">
            <a:avLst/>
          </a:prstGeom>
        </p:spPr>
      </p:pic>
    </p:spTree>
    <p:extLst>
      <p:ext uri="{BB962C8B-B14F-4D97-AF65-F5344CB8AC3E}">
        <p14:creationId xmlns:p14="http://schemas.microsoft.com/office/powerpoint/2010/main" val="18136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942DAC-D0C2-4A9D-B615-DC88C858DBF8}"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404836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942DAC-D0C2-4A9D-B615-DC88C858DBF8}" type="datetimeFigureOut">
              <a:rPr lang="en-US" smtClean="0"/>
              <a:pPr/>
              <a:t>5/2/2022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A9492-327F-4B9D-9D4A-108535CA884F}" type="slidenum">
              <a:rPr lang="en-US" smtClean="0"/>
              <a:pPr/>
              <a:t>‹#›</a:t>
            </a:fld>
            <a:endParaRPr lang="en-US"/>
          </a:p>
        </p:txBody>
      </p:sp>
    </p:spTree>
    <p:extLst>
      <p:ext uri="{BB962C8B-B14F-4D97-AF65-F5344CB8AC3E}">
        <p14:creationId xmlns:p14="http://schemas.microsoft.com/office/powerpoint/2010/main" val="27393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42DAC-D0C2-4A9D-B615-DC88C858DBF8}" type="datetimeFigureOut">
              <a:rPr lang="en-US" smtClean="0"/>
              <a:pPr/>
              <a:t>5/2/2022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A9492-327F-4B9D-9D4A-108535CA884F}" type="slidenum">
              <a:rPr lang="en-US" smtClean="0"/>
              <a:pPr/>
              <a:t>‹#›</a:t>
            </a:fld>
            <a:endParaRPr lang="en-US"/>
          </a:p>
        </p:txBody>
      </p:sp>
    </p:spTree>
    <p:extLst>
      <p:ext uri="{BB962C8B-B14F-4D97-AF65-F5344CB8AC3E}">
        <p14:creationId xmlns:p14="http://schemas.microsoft.com/office/powerpoint/2010/main" val="1155631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5.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video" Target="file:///C:\Users\IDELAPTOP\Desktop\RRC%202015-16\ATR\03%20single%20orbit%20of%20GPS.wmv" TargetMode="External"/><Relationship Id="rId7" Type="http://schemas.openxmlformats.org/officeDocument/2006/relationships/image" Target="../media/image60.png"/><Relationship Id="rId2" Type="http://schemas.openxmlformats.org/officeDocument/2006/relationships/video" Target="file:///C:\Users\IDELAPTOP\Desktop\RRC%202015-16\ATR\04%20all%20satellites%20of%20GPS.wmv" TargetMode="External"/><Relationship Id="rId1" Type="http://schemas.openxmlformats.org/officeDocument/2006/relationships/video" Target="file:///C:\Users\IDELAPTOP\Desktop\RRC%202015-16\ATR\02%20Geosync%20pola-remote%20sensing%20and%20com%20satellites.wmv" TargetMode="Externa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slideLayout" Target="../slideLayouts/slideLayout7.xml"/><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5.png"/><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99632"/>
            <a:ext cx="985653" cy="518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TextBox 16">
            <a:extLst>
              <a:ext uri="{FF2B5EF4-FFF2-40B4-BE49-F238E27FC236}">
                <a16:creationId xmlns="" xmlns:a16="http://schemas.microsoft.com/office/drawing/2014/main" id="{5C4C34CE-6C8D-4889-8A84-40717A2311ED}"/>
              </a:ext>
            </a:extLst>
          </p:cNvPr>
          <p:cNvSpPr txBox="1"/>
          <p:nvPr/>
        </p:nvSpPr>
        <p:spPr>
          <a:xfrm>
            <a:off x="124968" y="4914403"/>
            <a:ext cx="11147637" cy="830997"/>
          </a:xfrm>
          <a:prstGeom prst="rect">
            <a:avLst/>
          </a:prstGeom>
          <a:noFill/>
        </p:spPr>
        <p:txBody>
          <a:bodyPr wrap="square" rtlCol="0">
            <a:spAutoFit/>
          </a:bodyPr>
          <a:lstStyle/>
          <a:p>
            <a:r>
              <a:rPr lang="en-US" sz="2800" b="1" dirty="0">
                <a:solidFill>
                  <a:srgbClr val="4A7315"/>
                </a:solidFill>
                <a:latin typeface="Alegreya SemiBold" pitchFamily="2" charset="0"/>
              </a:rPr>
              <a:t>Dr. Sunil D. Gorantiwar</a:t>
            </a:r>
          </a:p>
          <a:p>
            <a:r>
              <a:rPr lang="en-US" dirty="0" smtClean="0">
                <a:solidFill>
                  <a:srgbClr val="C00000"/>
                </a:solidFill>
                <a:latin typeface="Alegreya SemiBold" pitchFamily="2" charset="0"/>
              </a:rPr>
              <a:t>Head </a:t>
            </a:r>
            <a:r>
              <a:rPr lang="en-US" dirty="0">
                <a:solidFill>
                  <a:srgbClr val="C00000"/>
                </a:solidFill>
                <a:latin typeface="Alegreya SemiBold" pitchFamily="2" charset="0"/>
              </a:rPr>
              <a:t>(</a:t>
            </a:r>
            <a:r>
              <a:rPr lang="en-US" dirty="0" err="1">
                <a:solidFill>
                  <a:srgbClr val="C00000"/>
                </a:solidFill>
                <a:latin typeface="Alegreya SemiBold" pitchFamily="2" charset="0"/>
              </a:rPr>
              <a:t>Agril</a:t>
            </a:r>
            <a:r>
              <a:rPr lang="en-US" dirty="0">
                <a:solidFill>
                  <a:srgbClr val="C00000"/>
                </a:solidFill>
                <a:latin typeface="Alegreya SemiBold" pitchFamily="2" charset="0"/>
              </a:rPr>
              <a:t>. </a:t>
            </a:r>
            <a:r>
              <a:rPr lang="en-US" dirty="0" err="1">
                <a:solidFill>
                  <a:srgbClr val="C00000"/>
                </a:solidFill>
                <a:latin typeface="Alegreya SemiBold" pitchFamily="2" charset="0"/>
              </a:rPr>
              <a:t>Engg</a:t>
            </a:r>
            <a:r>
              <a:rPr lang="en-US" dirty="0">
                <a:solidFill>
                  <a:srgbClr val="C00000"/>
                </a:solidFill>
                <a:latin typeface="Alegreya SemiBold" pitchFamily="2" charset="0"/>
              </a:rPr>
              <a:t>.) </a:t>
            </a:r>
            <a:r>
              <a:rPr lang="en-US" dirty="0" smtClean="0">
                <a:solidFill>
                  <a:srgbClr val="C00000"/>
                </a:solidFill>
                <a:latin typeface="Alegreya SemiBold" pitchFamily="2" charset="0"/>
              </a:rPr>
              <a:t>and Principal </a:t>
            </a:r>
            <a:r>
              <a:rPr lang="en-US" dirty="0">
                <a:solidFill>
                  <a:srgbClr val="C00000"/>
                </a:solidFill>
                <a:latin typeface="Alegreya SemiBold" pitchFamily="2" charset="0"/>
              </a:rPr>
              <a:t>Investigator (CAAST-CSAWM</a:t>
            </a:r>
            <a:r>
              <a:rPr lang="en-US" dirty="0" smtClean="0">
                <a:solidFill>
                  <a:srgbClr val="C00000"/>
                </a:solidFill>
                <a:latin typeface="Alegreya SemiBold" pitchFamily="2" charset="0"/>
              </a:rPr>
              <a:t>)</a:t>
            </a:r>
            <a:endParaRPr lang="en-US" dirty="0">
              <a:solidFill>
                <a:srgbClr val="C00000"/>
              </a:solidFill>
              <a:latin typeface="Alegreya SemiBold" pitchFamily="2" charset="0"/>
            </a:endParaRPr>
          </a:p>
        </p:txBody>
      </p:sp>
      <p:sp>
        <p:nvSpPr>
          <p:cNvPr id="19" name="Rectangle 18">
            <a:extLst>
              <a:ext uri="{FF2B5EF4-FFF2-40B4-BE49-F238E27FC236}">
                <a16:creationId xmlns="" xmlns:a16="http://schemas.microsoft.com/office/drawing/2014/main" id="{0891E088-DB92-4E1B-9DE8-9AF22E5F1FD1}"/>
              </a:ext>
            </a:extLst>
          </p:cNvPr>
          <p:cNvSpPr/>
          <p:nvPr/>
        </p:nvSpPr>
        <p:spPr>
          <a:xfrm>
            <a:off x="124968" y="186356"/>
            <a:ext cx="9078012" cy="1508105"/>
          </a:xfrm>
          <a:prstGeom prst="rect">
            <a:avLst/>
          </a:prstGeom>
        </p:spPr>
        <p:txBody>
          <a:bodyPr wrap="square">
            <a:spAutoFit/>
          </a:bodyPr>
          <a:lstStyle/>
          <a:p>
            <a:r>
              <a:rPr lang="en-US" sz="3200" b="1" dirty="0" smtClean="0">
                <a:solidFill>
                  <a:srgbClr val="152C0A"/>
                </a:solidFill>
                <a:latin typeface="Alegreya Black" pitchFamily="2" charset="0"/>
                <a:cs typeface="Arial" panose="020B0604020202020204" pitchFamily="34" charset="0"/>
              </a:rPr>
              <a:t>Research, Education and Capacity Building:  Application of drones for agriculture</a:t>
            </a:r>
            <a:endParaRPr lang="en-US" sz="3200" b="1" dirty="0">
              <a:solidFill>
                <a:srgbClr val="152C0A"/>
              </a:solidFill>
              <a:latin typeface="Alegreya Black" pitchFamily="2" charset="0"/>
              <a:cs typeface="Arial" panose="020B0604020202020204" pitchFamily="34" charset="0"/>
            </a:endParaRPr>
          </a:p>
          <a:p>
            <a:r>
              <a:rPr lang="en-US" sz="2800" i="1" dirty="0" smtClean="0">
                <a:solidFill>
                  <a:srgbClr val="C00000"/>
                </a:solidFill>
                <a:latin typeface="Alegreya SemiBold" pitchFamily="2" charset="0"/>
                <a:cs typeface="Arial" panose="020B0604020202020204" pitchFamily="34" charset="0"/>
              </a:rPr>
              <a:t>MPKV-CAAST </a:t>
            </a:r>
            <a:r>
              <a:rPr lang="en-US" sz="2800" i="1" dirty="0">
                <a:solidFill>
                  <a:srgbClr val="C00000"/>
                </a:solidFill>
                <a:latin typeface="Alegreya SemiBold" pitchFamily="2" charset="0"/>
                <a:cs typeface="Arial" panose="020B0604020202020204" pitchFamily="34" charset="0"/>
              </a:rPr>
              <a:t>Initiatives</a:t>
            </a:r>
            <a:endParaRPr lang="en-US" sz="2800" i="1" dirty="0">
              <a:solidFill>
                <a:srgbClr val="C00000"/>
              </a:solidFill>
              <a:latin typeface="Alegreya SemiBold" pitchFamily="2" charset="0"/>
            </a:endParaRPr>
          </a:p>
        </p:txBody>
      </p:sp>
      <p:sp>
        <p:nvSpPr>
          <p:cNvPr id="18" name="Rectangle 17">
            <a:extLst>
              <a:ext uri="{FF2B5EF4-FFF2-40B4-BE49-F238E27FC236}">
                <a16:creationId xmlns="" xmlns:a16="http://schemas.microsoft.com/office/drawing/2014/main" id="{67C21002-8717-49E9-BEB4-7A9CE81E8539}"/>
              </a:ext>
            </a:extLst>
          </p:cNvPr>
          <p:cNvSpPr/>
          <p:nvPr/>
        </p:nvSpPr>
        <p:spPr>
          <a:xfrm>
            <a:off x="124968" y="2309002"/>
            <a:ext cx="814388" cy="518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a:p>
        </p:txBody>
      </p:sp>
      <p:sp>
        <p:nvSpPr>
          <p:cNvPr id="20" name="Rectangle 19">
            <a:extLst>
              <a:ext uri="{FF2B5EF4-FFF2-40B4-BE49-F238E27FC236}">
                <a16:creationId xmlns="" xmlns:a16="http://schemas.microsoft.com/office/drawing/2014/main" id="{EA18FE06-5DB6-4A3F-BB11-1B2519BA7747}"/>
              </a:ext>
            </a:extLst>
          </p:cNvPr>
          <p:cNvSpPr/>
          <p:nvPr/>
        </p:nvSpPr>
        <p:spPr>
          <a:xfrm>
            <a:off x="124968" y="5953388"/>
            <a:ext cx="8868203" cy="523220"/>
          </a:xfrm>
          <a:prstGeom prst="rect">
            <a:avLst/>
          </a:prstGeom>
        </p:spPr>
        <p:txBody>
          <a:bodyPr wrap="square">
            <a:spAutoFit/>
          </a:bodyPr>
          <a:lstStyle/>
          <a:p>
            <a:r>
              <a:rPr lang="en-US" sz="2800" b="1" dirty="0">
                <a:solidFill>
                  <a:srgbClr val="002060"/>
                </a:solidFill>
                <a:latin typeface="Alegreya SemiBold" pitchFamily="2" charset="0"/>
              </a:rPr>
              <a:t>Mahatma Phule </a:t>
            </a:r>
            <a:r>
              <a:rPr lang="en-US" sz="2800" b="1" dirty="0" err="1">
                <a:solidFill>
                  <a:srgbClr val="002060"/>
                </a:solidFill>
                <a:latin typeface="Alegreya SemiBold" pitchFamily="2" charset="0"/>
              </a:rPr>
              <a:t>Krishi</a:t>
            </a:r>
            <a:r>
              <a:rPr lang="en-US" sz="2800" b="1" dirty="0">
                <a:solidFill>
                  <a:srgbClr val="002060"/>
                </a:solidFill>
                <a:latin typeface="Alegreya SemiBold" pitchFamily="2" charset="0"/>
              </a:rPr>
              <a:t> </a:t>
            </a:r>
            <a:r>
              <a:rPr lang="en-US" sz="2800" b="1" dirty="0" err="1">
                <a:solidFill>
                  <a:srgbClr val="002060"/>
                </a:solidFill>
                <a:latin typeface="Alegreya SemiBold" pitchFamily="2" charset="0"/>
              </a:rPr>
              <a:t>Vidyapeeth</a:t>
            </a:r>
            <a:r>
              <a:rPr lang="en-US" sz="2800" b="1" dirty="0">
                <a:solidFill>
                  <a:srgbClr val="002060"/>
                </a:solidFill>
                <a:latin typeface="Alegreya SemiBold" pitchFamily="2" charset="0"/>
              </a:rPr>
              <a:t>, Rahuri</a:t>
            </a:r>
            <a:endParaRPr lang="en-US" sz="2800" b="1" dirty="0">
              <a:solidFill>
                <a:srgbClr val="002060"/>
              </a:solidFill>
              <a:latin typeface="Alegreya SemiBold" pitchFamily="2" charset="0"/>
            </a:endParaRPr>
          </a:p>
        </p:txBody>
      </p:sp>
      <p:sp>
        <p:nvSpPr>
          <p:cNvPr id="9" name="Rectangle 8">
            <a:extLst>
              <a:ext uri="{FF2B5EF4-FFF2-40B4-BE49-F238E27FC236}">
                <a16:creationId xmlns="" xmlns:a16="http://schemas.microsoft.com/office/drawing/2014/main" id="{EA18FE06-5DB6-4A3F-BB11-1B2519BA7747}"/>
              </a:ext>
            </a:extLst>
          </p:cNvPr>
          <p:cNvSpPr/>
          <p:nvPr/>
        </p:nvSpPr>
        <p:spPr>
          <a:xfrm>
            <a:off x="124968" y="1970466"/>
            <a:ext cx="9662475" cy="1384995"/>
          </a:xfrm>
          <a:prstGeom prst="rect">
            <a:avLst/>
          </a:prstGeom>
        </p:spPr>
        <p:txBody>
          <a:bodyPr wrap="square">
            <a:spAutoFit/>
          </a:bodyPr>
          <a:lstStyle/>
          <a:p>
            <a:r>
              <a:rPr lang="en-US" sz="2800" b="1" dirty="0">
                <a:solidFill>
                  <a:srgbClr val="C00000"/>
                </a:solidFill>
                <a:latin typeface="Arial Narrow" panose="020B0606020202030204" pitchFamily="34" charset="0"/>
              </a:rPr>
              <a:t>National Conference on</a:t>
            </a:r>
          </a:p>
          <a:p>
            <a:r>
              <a:rPr lang="en-US" sz="2800" b="1" dirty="0">
                <a:solidFill>
                  <a:srgbClr val="C00000"/>
                </a:solidFill>
                <a:latin typeface="Arial Narrow" panose="020B0606020202030204" pitchFamily="34" charset="0"/>
              </a:rPr>
              <a:t>Promotion of </a:t>
            </a:r>
            <a:r>
              <a:rPr lang="en-US" sz="2800" b="1" dirty="0" err="1">
                <a:solidFill>
                  <a:srgbClr val="C00000"/>
                </a:solidFill>
                <a:latin typeface="Arial Narrow" panose="020B0606020202030204" pitchFamily="34" charset="0"/>
              </a:rPr>
              <a:t>Kisan</a:t>
            </a:r>
            <a:r>
              <a:rPr lang="en-US" sz="2800" b="1" dirty="0">
                <a:solidFill>
                  <a:srgbClr val="C00000"/>
                </a:solidFill>
                <a:latin typeface="Arial Narrow" panose="020B0606020202030204" pitchFamily="34" charset="0"/>
              </a:rPr>
              <a:t> Drones- Issues, Challenges and Way Forward</a:t>
            </a:r>
          </a:p>
          <a:p>
            <a:r>
              <a:rPr lang="en-US" sz="2800" b="1" dirty="0">
                <a:solidFill>
                  <a:srgbClr val="C00000"/>
                </a:solidFill>
                <a:latin typeface="Arial Narrow" panose="020B0606020202030204" pitchFamily="34" charset="0"/>
              </a:rPr>
              <a:t>2 May 2022</a:t>
            </a:r>
            <a:endParaRPr lang="en-IN" sz="2800" b="1" dirty="0">
              <a:solidFill>
                <a:srgbClr val="C00000"/>
              </a:solidFill>
              <a:latin typeface="Arial Narrow" panose="020B0606020202030204" pitchFamily="34" charset="0"/>
            </a:endParaRPr>
          </a:p>
        </p:txBody>
      </p:sp>
      <p:sp>
        <p:nvSpPr>
          <p:cNvPr id="2" name="Rectangle 1"/>
          <p:cNvSpPr/>
          <p:nvPr/>
        </p:nvSpPr>
        <p:spPr>
          <a:xfrm>
            <a:off x="124968" y="3348181"/>
            <a:ext cx="8262467" cy="1200329"/>
          </a:xfrm>
          <a:prstGeom prst="rect">
            <a:avLst/>
          </a:prstGeom>
        </p:spPr>
        <p:txBody>
          <a:bodyPr wrap="square">
            <a:spAutoFit/>
          </a:bodyPr>
          <a:lstStyle/>
          <a:p>
            <a:r>
              <a:rPr lang="en-IN" sz="2400" dirty="0">
                <a:solidFill>
                  <a:srgbClr val="C00000"/>
                </a:solidFill>
                <a:latin typeface="Alegreya SemiBold" pitchFamily="2" charset="0"/>
                <a:cs typeface="Arial" panose="020B0604020202020204" pitchFamily="34" charset="0"/>
              </a:rPr>
              <a:t>Department of </a:t>
            </a:r>
            <a:r>
              <a:rPr lang="en-IN" sz="2400" dirty="0">
                <a:solidFill>
                  <a:srgbClr val="C00000"/>
                </a:solidFill>
                <a:latin typeface="Alegreya SemiBold" pitchFamily="2" charset="0"/>
                <a:cs typeface="Arial" panose="020B0604020202020204" pitchFamily="34" charset="0"/>
              </a:rPr>
              <a:t>Agriculture &amp; Farmers Welfare</a:t>
            </a:r>
            <a:endParaRPr lang="en-IN" sz="2400" dirty="0">
              <a:solidFill>
                <a:srgbClr val="C00000"/>
              </a:solidFill>
              <a:latin typeface="Alegreya SemiBold" pitchFamily="2" charset="0"/>
              <a:cs typeface="Arial" panose="020B0604020202020204" pitchFamily="34" charset="0"/>
            </a:endParaRPr>
          </a:p>
          <a:p>
            <a:r>
              <a:rPr lang="en-IN" sz="2400" dirty="0" smtClean="0">
                <a:solidFill>
                  <a:srgbClr val="C00000"/>
                </a:solidFill>
                <a:latin typeface="Alegreya SemiBold" pitchFamily="2" charset="0"/>
                <a:cs typeface="Arial" panose="020B0604020202020204" pitchFamily="34" charset="0"/>
              </a:rPr>
              <a:t>Ministry of Agriculture &amp; Farmers </a:t>
            </a:r>
            <a:r>
              <a:rPr lang="en-IN" sz="2400" dirty="0" smtClean="0">
                <a:solidFill>
                  <a:srgbClr val="C00000"/>
                </a:solidFill>
                <a:latin typeface="Alegreya SemiBold" pitchFamily="2" charset="0"/>
                <a:cs typeface="Arial" panose="020B0604020202020204" pitchFamily="34" charset="0"/>
              </a:rPr>
              <a:t>Welfare</a:t>
            </a:r>
          </a:p>
          <a:p>
            <a:r>
              <a:rPr lang="en-IN" sz="2400" dirty="0" smtClean="0">
                <a:solidFill>
                  <a:srgbClr val="C00000"/>
                </a:solidFill>
                <a:latin typeface="Alegreya SemiBold" pitchFamily="2" charset="0"/>
                <a:cs typeface="Arial" panose="020B0604020202020204" pitchFamily="34" charset="0"/>
              </a:rPr>
              <a:t>Govt</a:t>
            </a:r>
            <a:r>
              <a:rPr lang="en-IN" sz="2400" dirty="0" smtClean="0">
                <a:solidFill>
                  <a:srgbClr val="C00000"/>
                </a:solidFill>
                <a:latin typeface="Alegreya SemiBold" pitchFamily="2" charset="0"/>
                <a:cs typeface="Arial" panose="020B0604020202020204" pitchFamily="34" charset="0"/>
              </a:rPr>
              <a:t>. of India</a:t>
            </a:r>
            <a:endParaRPr lang="en-IN" sz="2400" dirty="0">
              <a:solidFill>
                <a:srgbClr val="C00000"/>
              </a:solidFill>
              <a:latin typeface="Alegreya SemiBold" pitchFamily="2" charset="0"/>
              <a:cs typeface="Arial" panose="020B060402020202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451" y="5434893"/>
            <a:ext cx="1352800" cy="1352800"/>
          </a:xfrm>
          <a:prstGeom prst="rect">
            <a:avLst/>
          </a:prstGeom>
        </p:spPr>
      </p:pic>
    </p:spTree>
    <p:extLst>
      <p:ext uri="{BB962C8B-B14F-4D97-AF65-F5344CB8AC3E}">
        <p14:creationId xmlns:p14="http://schemas.microsoft.com/office/powerpoint/2010/main" val="3225363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9533" y="996560"/>
            <a:ext cx="10520627" cy="5693866"/>
          </a:xfrm>
          <a:prstGeom prst="rect">
            <a:avLst/>
          </a:prstGeom>
        </p:spPr>
        <p:txBody>
          <a:bodyPr wrap="square">
            <a:spAutoFit/>
          </a:bodyPr>
          <a:lstStyle/>
          <a:p>
            <a:pPr algn="just">
              <a:spcBef>
                <a:spcPts val="1200"/>
              </a:spcBef>
              <a:spcAft>
                <a:spcPts val="600"/>
              </a:spcAft>
            </a:pPr>
            <a:r>
              <a:rPr lang="en-IN" sz="2200" dirty="0">
                <a:latin typeface="Times New Roman" panose="02020603050405020304" pitchFamily="18" charset="0"/>
                <a:cs typeface="Times New Roman" panose="02020603050405020304" pitchFamily="18" charset="0"/>
              </a:rPr>
              <a:t>Remote pilot training organisation is DGCA approved training center for drones training as to fly drones in India  RPAS licence is mandatory by DGCA. To obtain RPAS Licence only DGCA approved RPTO can issue the licence </a:t>
            </a:r>
          </a:p>
          <a:p>
            <a:pPr algn="just">
              <a:spcBef>
                <a:spcPts val="1200"/>
              </a:spcBef>
              <a:spcAft>
                <a:spcPts val="600"/>
              </a:spcAft>
            </a:pPr>
            <a:r>
              <a:rPr lang="en-IN" sz="2200" b="1" dirty="0">
                <a:solidFill>
                  <a:srgbClr val="7030A0"/>
                </a:solidFill>
                <a:latin typeface="Times New Roman" panose="02020603050405020304" pitchFamily="18" charset="0"/>
                <a:cs typeface="Times New Roman" panose="02020603050405020304" pitchFamily="18" charset="0"/>
              </a:rPr>
              <a:t>Benefits of </a:t>
            </a:r>
            <a:r>
              <a:rPr lang="en-IN" sz="2200" b="1" dirty="0" smtClean="0">
                <a:solidFill>
                  <a:srgbClr val="7030A0"/>
                </a:solidFill>
                <a:latin typeface="Times New Roman" panose="02020603050405020304" pitchFamily="18" charset="0"/>
                <a:cs typeface="Times New Roman" panose="02020603050405020304" pitchFamily="18" charset="0"/>
              </a:rPr>
              <a:t>RPTO</a:t>
            </a:r>
            <a:endParaRPr lang="en-IN" sz="2200" b="1" dirty="0">
              <a:solidFill>
                <a:srgbClr val="7030A0"/>
              </a:solidFill>
              <a:latin typeface="Times New Roman" panose="02020603050405020304" pitchFamily="18" charset="0"/>
              <a:cs typeface="Times New Roman" panose="02020603050405020304" pitchFamily="18" charset="0"/>
            </a:endParaRPr>
          </a:p>
          <a:p>
            <a:pPr marL="457200" indent="-457200" algn="just">
              <a:spcBef>
                <a:spcPts val="600"/>
              </a:spcBef>
              <a:spcAft>
                <a:spcPts val="600"/>
              </a:spcAft>
              <a:buFont typeface="+mj-lt"/>
              <a:buAutoNum type="arabicPeriod"/>
            </a:pPr>
            <a:r>
              <a:rPr lang="en-IN" sz="2200" dirty="0" smtClean="0">
                <a:latin typeface="Times New Roman" panose="02020603050405020304" pitchFamily="18" charset="0"/>
                <a:cs typeface="Times New Roman" panose="02020603050405020304" pitchFamily="18" charset="0"/>
              </a:rPr>
              <a:t>Development </a:t>
            </a:r>
            <a:r>
              <a:rPr lang="en-IN" sz="2200" dirty="0">
                <a:latin typeface="Times New Roman" panose="02020603050405020304" pitchFamily="18" charset="0"/>
                <a:cs typeface="Times New Roman" panose="02020603050405020304" pitchFamily="18" charset="0"/>
              </a:rPr>
              <a:t>of trained manpower to use of drones for agriculture applications.</a:t>
            </a:r>
          </a:p>
          <a:p>
            <a:pPr marL="457200" indent="-457200" algn="just">
              <a:spcBef>
                <a:spcPts val="600"/>
              </a:spcBef>
              <a:spcAft>
                <a:spcPts val="600"/>
              </a:spcAft>
              <a:buFont typeface="+mj-lt"/>
              <a:buAutoNum type="arabicPeriod"/>
            </a:pPr>
            <a:r>
              <a:rPr lang="en-IN" sz="2200" dirty="0" smtClean="0">
                <a:latin typeface="Times New Roman" panose="02020603050405020304" pitchFamily="18" charset="0"/>
                <a:cs typeface="Times New Roman" panose="02020603050405020304" pitchFamily="18" charset="0"/>
              </a:rPr>
              <a:t>Creation of green zones </a:t>
            </a:r>
            <a:r>
              <a:rPr lang="en-IN" sz="2200" dirty="0">
                <a:latin typeface="Times New Roman" panose="02020603050405020304" pitchFamily="18" charset="0"/>
                <a:cs typeface="Times New Roman" panose="02020603050405020304" pitchFamily="18" charset="0"/>
              </a:rPr>
              <a:t>for flying drones</a:t>
            </a:r>
          </a:p>
          <a:p>
            <a:pPr marL="457200" indent="-457200" algn="just">
              <a:spcBef>
                <a:spcPts val="600"/>
              </a:spcBef>
              <a:spcAft>
                <a:spcPts val="600"/>
              </a:spcAft>
              <a:buFont typeface="+mj-lt"/>
              <a:buAutoNum type="arabicPeriod"/>
            </a:pPr>
            <a:r>
              <a:rPr lang="en-IN" sz="2200" dirty="0" smtClean="0">
                <a:latin typeface="Times New Roman" panose="02020603050405020304" pitchFamily="18" charset="0"/>
                <a:cs typeface="Times New Roman" panose="02020603050405020304" pitchFamily="18" charset="0"/>
              </a:rPr>
              <a:t>Very </a:t>
            </a:r>
            <a:r>
              <a:rPr lang="en-IN" sz="2200" dirty="0">
                <a:latin typeface="Times New Roman" panose="02020603050405020304" pitchFamily="18" charset="0"/>
                <a:cs typeface="Times New Roman" panose="02020603050405020304" pitchFamily="18" charset="0"/>
              </a:rPr>
              <a:t>few organisations have RPTO </a:t>
            </a:r>
            <a:r>
              <a:rPr lang="en-IN" sz="2200" dirty="0" smtClean="0">
                <a:latin typeface="Times New Roman" panose="02020603050405020304" pitchFamily="18" charset="0"/>
                <a:cs typeface="Times New Roman" panose="02020603050405020304" pitchFamily="18" charset="0"/>
              </a:rPr>
              <a:t>in India, none is specialized on agricultural drones</a:t>
            </a:r>
            <a:endParaRPr lang="en-IN" sz="2200" dirty="0">
              <a:latin typeface="Times New Roman" panose="02020603050405020304" pitchFamily="18" charset="0"/>
              <a:cs typeface="Times New Roman" panose="02020603050405020304" pitchFamily="18" charset="0"/>
            </a:endParaRPr>
          </a:p>
          <a:p>
            <a:pPr marL="457200" indent="-457200" algn="just">
              <a:spcBef>
                <a:spcPts val="600"/>
              </a:spcBef>
              <a:spcAft>
                <a:spcPts val="600"/>
              </a:spcAft>
              <a:buFont typeface="+mj-lt"/>
              <a:buAutoNum type="arabicPeriod"/>
            </a:pPr>
            <a:r>
              <a:rPr lang="en-IN" sz="2200" dirty="0">
                <a:latin typeface="Times New Roman" panose="02020603050405020304" pitchFamily="18" charset="0"/>
                <a:cs typeface="Times New Roman" panose="02020603050405020304" pitchFamily="18" charset="0"/>
              </a:rPr>
              <a:t>RPTO helps for organisation of training programme for students and faculties to develop their capacity in this field.</a:t>
            </a:r>
          </a:p>
          <a:p>
            <a:pPr algn="just">
              <a:spcBef>
                <a:spcPts val="1200"/>
              </a:spcBef>
              <a:spcAft>
                <a:spcPts val="600"/>
              </a:spcAft>
            </a:pPr>
            <a:endParaRPr lang="en-IN" sz="2200" dirty="0">
              <a:solidFill>
                <a:srgbClr val="7030A0"/>
              </a:solidFill>
              <a:latin typeface="Times New Roman" panose="02020603050405020304" pitchFamily="18" charset="0"/>
              <a:cs typeface="Times New Roman" panose="02020603050405020304" pitchFamily="18" charset="0"/>
            </a:endParaRPr>
          </a:p>
          <a:p>
            <a:pPr algn="just">
              <a:spcBef>
                <a:spcPts val="1200"/>
              </a:spcBef>
              <a:spcAft>
                <a:spcPts val="600"/>
              </a:spcAft>
            </a:pPr>
            <a:endParaRPr lang="en-IN" sz="2200" dirty="0">
              <a:solidFill>
                <a:srgbClr val="7030A0"/>
              </a:solidFill>
              <a:latin typeface="Times New Roman" panose="02020603050405020304" pitchFamily="18" charset="0"/>
              <a:cs typeface="Times New Roman" panose="02020603050405020304" pitchFamily="18" charset="0"/>
            </a:endParaRPr>
          </a:p>
          <a:p>
            <a:pPr algn="just">
              <a:spcBef>
                <a:spcPts val="1200"/>
              </a:spcBef>
              <a:spcAft>
                <a:spcPts val="600"/>
              </a:spcAft>
            </a:pPr>
            <a:endParaRPr lang="en-IN" sz="2200"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62652" y="314355"/>
            <a:ext cx="10467348" cy="523220"/>
          </a:xfrm>
          <a:prstGeom prst="rect">
            <a:avLst/>
          </a:prstGeom>
          <a:noFill/>
        </p:spPr>
        <p:txBody>
          <a:bodyPr wrap="square" rtlCol="0">
            <a:spAutoFit/>
          </a:bodyPr>
          <a:lstStyle/>
          <a:p>
            <a:pPr algn="ctr"/>
            <a:r>
              <a:rPr lang="en-IN" sz="2800" b="1" dirty="0" smtClean="0">
                <a:solidFill>
                  <a:srgbClr val="C00000"/>
                </a:solidFill>
                <a:effectLst>
                  <a:outerShdw blurRad="38100" dist="38100" dir="2700000" algn="tl">
                    <a:srgbClr val="000000">
                      <a:alpha val="43137"/>
                    </a:srgbClr>
                  </a:outerShdw>
                </a:effectLst>
                <a:latin typeface="Algerian" pitchFamily="82" charset="0"/>
              </a:rPr>
              <a:t>Establishment of Remote </a:t>
            </a:r>
            <a:r>
              <a:rPr lang="en-IN" sz="2800" b="1" dirty="0">
                <a:solidFill>
                  <a:srgbClr val="C00000"/>
                </a:solidFill>
                <a:effectLst>
                  <a:outerShdw blurRad="38100" dist="38100" dir="2700000" algn="tl">
                    <a:srgbClr val="000000">
                      <a:alpha val="43137"/>
                    </a:srgbClr>
                  </a:outerShdw>
                </a:effectLst>
                <a:latin typeface="Algerian" pitchFamily="82" charset="0"/>
              </a:rPr>
              <a:t>pilot training organization</a:t>
            </a:r>
          </a:p>
        </p:txBody>
      </p:sp>
      <p:sp>
        <p:nvSpPr>
          <p:cNvPr id="4" name="TextBox 3"/>
          <p:cNvSpPr txBox="1"/>
          <p:nvPr/>
        </p:nvSpPr>
        <p:spPr>
          <a:xfrm>
            <a:off x="719126" y="5340413"/>
            <a:ext cx="10467348" cy="523220"/>
          </a:xfrm>
          <a:prstGeom prst="rect">
            <a:avLst/>
          </a:prstGeom>
          <a:noFill/>
        </p:spPr>
        <p:txBody>
          <a:bodyPr wrap="square" rtlCol="0">
            <a:spAutoFit/>
          </a:bodyPr>
          <a:lstStyle/>
          <a:p>
            <a:pPr algn="ctr"/>
            <a:r>
              <a:rPr lang="en-IN" sz="2800" b="1" dirty="0" smtClean="0">
                <a:solidFill>
                  <a:srgbClr val="C00000"/>
                </a:solidFill>
                <a:effectLst>
                  <a:outerShdw blurRad="38100" dist="38100" dir="2700000" algn="tl">
                    <a:srgbClr val="000000">
                      <a:alpha val="43137"/>
                    </a:srgbClr>
                  </a:outerShdw>
                </a:effectLst>
                <a:latin typeface="Algerian" pitchFamily="82" charset="0"/>
              </a:rPr>
              <a:t>Establishment of INCUBATION CENTRE</a:t>
            </a:r>
            <a:endParaRPr lang="en-IN" sz="2800" b="1" dirty="0">
              <a:solidFill>
                <a:srgbClr val="C00000"/>
              </a:solidFill>
              <a:effectLst>
                <a:outerShdw blurRad="38100" dist="38100" dir="2700000" algn="tl">
                  <a:srgbClr val="000000">
                    <a:alpha val="43137"/>
                  </a:srgbClr>
                </a:outerShdw>
              </a:effectLst>
              <a:latin typeface="Algerian" pitchFamily="82" charset="0"/>
            </a:endParaRPr>
          </a:p>
        </p:txBody>
      </p:sp>
    </p:spTree>
    <p:extLst>
      <p:ext uri="{BB962C8B-B14F-4D97-AF65-F5344CB8AC3E}">
        <p14:creationId xmlns:p14="http://schemas.microsoft.com/office/powerpoint/2010/main" val="3300400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8709" y="3289955"/>
            <a:ext cx="3676454" cy="18947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 xmlns:a16="http://schemas.microsoft.com/office/drawing/2014/main" id="{4DC6C943-6025-456B-B629-C41C8E200CF5}"/>
              </a:ext>
            </a:extLst>
          </p:cNvPr>
          <p:cNvPicPr>
            <a:picLocks noChangeAspect="1"/>
          </p:cNvPicPr>
          <p:nvPr/>
        </p:nvPicPr>
        <p:blipFill rotWithShape="1">
          <a:blip r:embed="rId2"/>
          <a:srcRect r="48287" b="32302"/>
          <a:stretch/>
        </p:blipFill>
        <p:spPr>
          <a:xfrm>
            <a:off x="239419" y="727307"/>
            <a:ext cx="8343900" cy="5865052"/>
          </a:xfrm>
          <a:prstGeom prst="rect">
            <a:avLst/>
          </a:prstGeom>
        </p:spPr>
      </p:pic>
      <p:sp>
        <p:nvSpPr>
          <p:cNvPr id="5" name="Rectangle 4">
            <a:extLst>
              <a:ext uri="{FF2B5EF4-FFF2-40B4-BE49-F238E27FC236}">
                <a16:creationId xmlns="" xmlns:a16="http://schemas.microsoft.com/office/drawing/2014/main" id="{5578803C-311B-48FE-8689-D1539A44ECF9}"/>
              </a:ext>
            </a:extLst>
          </p:cNvPr>
          <p:cNvSpPr/>
          <p:nvPr/>
        </p:nvSpPr>
        <p:spPr>
          <a:xfrm>
            <a:off x="987269" y="204087"/>
            <a:ext cx="6848200" cy="523220"/>
          </a:xfrm>
          <a:prstGeom prst="rect">
            <a:avLst/>
          </a:prstGeom>
        </p:spPr>
        <p:txBody>
          <a:bodyPr wrap="square">
            <a:spAutoFit/>
          </a:bodyPr>
          <a:lstStyle/>
          <a:p>
            <a:r>
              <a:rPr lang="en-IN" sz="2800" dirty="0">
                <a:ln w="0"/>
                <a:solidFill>
                  <a:srgbClr val="C00000"/>
                </a:solidFill>
                <a:effectLst>
                  <a:outerShdw blurRad="38100" dist="38100" dir="2700000" algn="tl">
                    <a:srgbClr val="000000">
                      <a:alpha val="43137"/>
                    </a:srgbClr>
                  </a:outerShdw>
                </a:effectLst>
                <a:latin typeface="Arial Rounded MT Bold" panose="020F0704030504030204" pitchFamily="34" charset="0"/>
                <a:ea typeface="Arial Unicode MS" panose="020B0604020202020204" pitchFamily="34" charset="-128"/>
                <a:cs typeface="Arial Unicode MS" panose="020B0604020202020204" pitchFamily="34" charset="-128"/>
              </a:rPr>
              <a:t>Post Graduate Diploma module outline</a:t>
            </a:r>
          </a:p>
        </p:txBody>
      </p:sp>
      <p:sp>
        <p:nvSpPr>
          <p:cNvPr id="6" name="Rectangle 5">
            <a:extLst>
              <a:ext uri="{FF2B5EF4-FFF2-40B4-BE49-F238E27FC236}">
                <a16:creationId xmlns="" xmlns:a16="http://schemas.microsoft.com/office/drawing/2014/main" id="{600BB2B1-D7EB-478D-9B02-CD19F5192D55}"/>
              </a:ext>
            </a:extLst>
          </p:cNvPr>
          <p:cNvSpPr/>
          <p:nvPr/>
        </p:nvSpPr>
        <p:spPr>
          <a:xfrm>
            <a:off x="8583319" y="124766"/>
            <a:ext cx="3378200" cy="6632585"/>
          </a:xfrm>
          <a:prstGeom prst="rect">
            <a:avLst/>
          </a:prstGeom>
        </p:spPr>
        <p:txBody>
          <a:bodyPr wrap="square">
            <a:spAutoFit/>
          </a:bodyPr>
          <a:lstStyle/>
          <a:p>
            <a:pPr>
              <a:spcAft>
                <a:spcPts val="900"/>
              </a:spcAft>
            </a:pPr>
            <a:r>
              <a:rPr lang="en-US" b="1" dirty="0">
                <a:solidFill>
                  <a:srgbClr val="C00000"/>
                </a:solidFill>
                <a:ea typeface="Arial Unicode MS" panose="020B0604020202020204" pitchFamily="34" charset="-128"/>
                <a:cs typeface="Arial Unicode MS" panose="020B0604020202020204" pitchFamily="34" charset="-128"/>
              </a:rPr>
              <a:t>Specialization:</a:t>
            </a:r>
            <a:r>
              <a:rPr lang="en-US" dirty="0">
                <a:solidFill>
                  <a:srgbClr val="C00000"/>
                </a:solidFill>
                <a:ea typeface="Arial Unicode MS" panose="020B0604020202020204" pitchFamily="34" charset="-128"/>
                <a:cs typeface="Arial Unicode MS" panose="020B0604020202020204" pitchFamily="34" charset="-128"/>
              </a:rPr>
              <a:t> </a:t>
            </a:r>
            <a:r>
              <a:rPr lang="en-US" dirty="0">
                <a:ea typeface="Arial Unicode MS" panose="020B0604020202020204" pitchFamily="34" charset="-128"/>
                <a:cs typeface="Arial Unicode MS" panose="020B0604020202020204" pitchFamily="34" charset="-128"/>
              </a:rPr>
              <a:t>Depending on the courses completed by the student, the  specialization  will be offered as below,</a:t>
            </a:r>
          </a:p>
          <a:p>
            <a:pPr>
              <a:spcAft>
                <a:spcPts val="900"/>
              </a:spcAft>
            </a:pPr>
            <a:endParaRPr lang="en-US" dirty="0">
              <a:ea typeface="Arial Unicode MS" panose="020B0604020202020204" pitchFamily="34" charset="-128"/>
              <a:cs typeface="Arial Unicode MS" panose="020B0604020202020204" pitchFamily="34" charset="-128"/>
            </a:endParaRPr>
          </a:p>
          <a:p>
            <a:pPr marL="228600" indent="-228600">
              <a:spcAft>
                <a:spcPts val="600"/>
              </a:spcAft>
              <a:buFont typeface="+mj-lt"/>
              <a:buAutoNum type="arabicPeriod"/>
            </a:pPr>
            <a:r>
              <a:rPr lang="en-US" b="1" dirty="0">
                <a:ea typeface="Arial Unicode MS" panose="020B0604020202020204" pitchFamily="34" charset="-128"/>
                <a:cs typeface="Arial Unicode MS" panose="020B0604020202020204" pitchFamily="34" charset="-128"/>
              </a:rPr>
              <a:t>Climate Smart Agriculture - </a:t>
            </a:r>
            <a:r>
              <a:rPr lang="en-US" b="1" dirty="0">
                <a:solidFill>
                  <a:srgbClr val="C00000"/>
                </a:solidFill>
                <a:ea typeface="Arial Unicode MS" panose="020B0604020202020204" pitchFamily="34" charset="-128"/>
                <a:cs typeface="Arial Unicode MS" panose="020B0604020202020204" pitchFamily="34" charset="-128"/>
              </a:rPr>
              <a:t>Geoinformatics (GI)</a:t>
            </a:r>
            <a:endParaRPr lang="en-US" b="1" dirty="0">
              <a:ea typeface="Arial Unicode MS" panose="020B0604020202020204" pitchFamily="34" charset="-128"/>
              <a:cs typeface="Arial Unicode MS" panose="020B0604020202020204" pitchFamily="34" charset="-128"/>
            </a:endParaRPr>
          </a:p>
          <a:p>
            <a:pPr marL="228600" indent="-228600">
              <a:spcAft>
                <a:spcPts val="600"/>
              </a:spcAft>
              <a:buFont typeface="+mj-lt"/>
              <a:buAutoNum type="arabicPeriod"/>
            </a:pPr>
            <a:r>
              <a:rPr lang="en-US" b="1" dirty="0">
                <a:ea typeface="Arial Unicode MS" panose="020B0604020202020204" pitchFamily="34" charset="-128"/>
                <a:cs typeface="Arial Unicode MS" panose="020B0604020202020204" pitchFamily="34" charset="-128"/>
              </a:rPr>
              <a:t>Climate Smart Agriculture – </a:t>
            </a:r>
            <a:r>
              <a:rPr lang="en-US" b="1" dirty="0">
                <a:solidFill>
                  <a:srgbClr val="C00000"/>
                </a:solidFill>
                <a:ea typeface="Arial Unicode MS" panose="020B0604020202020204" pitchFamily="34" charset="-128"/>
                <a:cs typeface="Arial Unicode MS" panose="020B0604020202020204" pitchFamily="34" charset="-128"/>
              </a:rPr>
              <a:t>Natural Resources Management (NRM)</a:t>
            </a:r>
          </a:p>
          <a:p>
            <a:pPr marL="228600" indent="-228600">
              <a:spcAft>
                <a:spcPts val="600"/>
              </a:spcAft>
              <a:buFont typeface="+mj-lt"/>
              <a:buAutoNum type="arabicPeriod"/>
            </a:pPr>
            <a:r>
              <a:rPr lang="en-US" sz="2400" b="1" dirty="0">
                <a:ea typeface="Arial Unicode MS" panose="020B0604020202020204" pitchFamily="34" charset="-128"/>
                <a:cs typeface="Arial Unicode MS" panose="020B0604020202020204" pitchFamily="34" charset="-128"/>
              </a:rPr>
              <a:t>Climate Smart Agriculture – </a:t>
            </a:r>
            <a:r>
              <a:rPr lang="en-US" sz="2400" b="1" dirty="0">
                <a:solidFill>
                  <a:srgbClr val="002060"/>
                </a:solidFill>
                <a:ea typeface="Arial Unicode MS" panose="020B0604020202020204" pitchFamily="34" charset="-128"/>
                <a:cs typeface="Arial Unicode MS" panose="020B0604020202020204" pitchFamily="34" charset="-128"/>
              </a:rPr>
              <a:t>Robotics, Drones, IoT &amp; Precision Farm Machineries (RDI)</a:t>
            </a:r>
          </a:p>
          <a:p>
            <a:pPr marL="228600" indent="-228600">
              <a:spcAft>
                <a:spcPts val="600"/>
              </a:spcAft>
              <a:buFont typeface="+mj-lt"/>
              <a:buAutoNum type="arabicPeriod"/>
            </a:pPr>
            <a:r>
              <a:rPr lang="en-US" b="1" dirty="0">
                <a:ea typeface="Arial Unicode MS" panose="020B0604020202020204" pitchFamily="34" charset="-128"/>
                <a:cs typeface="Arial Unicode MS" panose="020B0604020202020204" pitchFamily="34" charset="-128"/>
              </a:rPr>
              <a:t>Climate Smart Agriculture – Precision Water Management (PWM)</a:t>
            </a:r>
          </a:p>
          <a:p>
            <a:pPr marL="228600" indent="-228600">
              <a:spcAft>
                <a:spcPts val="600"/>
              </a:spcAft>
              <a:buFont typeface="+mj-lt"/>
              <a:buAutoNum type="arabicPeriod"/>
            </a:pPr>
            <a:r>
              <a:rPr lang="en-US" b="1" dirty="0">
                <a:ea typeface="Arial Unicode MS" panose="020B0604020202020204" pitchFamily="34" charset="-128"/>
                <a:cs typeface="Arial Unicode MS" panose="020B0604020202020204" pitchFamily="34" charset="-128"/>
              </a:rPr>
              <a:t>Climate Smart Agriculture – </a:t>
            </a:r>
            <a:r>
              <a:rPr lang="en-US" b="1" dirty="0">
                <a:solidFill>
                  <a:srgbClr val="002060"/>
                </a:solidFill>
                <a:ea typeface="Arial Unicode MS" panose="020B0604020202020204" pitchFamily="34" charset="-128"/>
                <a:cs typeface="Arial Unicode MS" panose="020B0604020202020204" pitchFamily="34" charset="-128"/>
              </a:rPr>
              <a:t>Social Science (SS)</a:t>
            </a:r>
            <a:r>
              <a:rPr lang="en-US" b="1" dirty="0">
                <a:ea typeface="Arial Unicode MS" panose="020B0604020202020204" pitchFamily="34" charset="-128"/>
                <a:cs typeface="Arial Unicode MS" panose="020B0604020202020204" pitchFamily="34" charset="-128"/>
              </a:rPr>
              <a:t> </a:t>
            </a:r>
            <a:endParaRPr lang="en-US" b="1" dirty="0">
              <a:solidFill>
                <a:srgbClr val="C00000"/>
              </a:solidFil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219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0821" y="335608"/>
            <a:ext cx="9977953" cy="830997"/>
          </a:xfrm>
          <a:prstGeom prst="rect">
            <a:avLst/>
          </a:prstGeom>
          <a:solidFill>
            <a:srgbClr val="0070C0"/>
          </a:solidFill>
        </p:spPr>
        <p:txBody>
          <a:bodyPr wrap="square" rtlCol="0">
            <a:spAutoFit/>
          </a:bodyPr>
          <a:lstStyle/>
          <a:p>
            <a:pPr algn="ctr"/>
            <a:r>
              <a:rPr lang="en-IN" sz="4800" b="1" dirty="0" smtClean="0">
                <a:solidFill>
                  <a:srgbClr val="FFFF00"/>
                </a:solidFill>
              </a:rPr>
              <a:t>Ongoing research on Drone</a:t>
            </a:r>
            <a:endParaRPr lang="en-IN" sz="4800" b="1"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76195314"/>
              </p:ext>
            </p:extLst>
          </p:nvPr>
        </p:nvGraphicFramePr>
        <p:xfrm>
          <a:off x="1265084" y="1558261"/>
          <a:ext cx="10002684" cy="4206240"/>
        </p:xfrm>
        <a:graphic>
          <a:graphicData uri="http://schemas.openxmlformats.org/drawingml/2006/table">
            <a:tbl>
              <a:tblPr firstRow="1" bandRow="1">
                <a:tableStyleId>{5C22544A-7EE6-4342-B048-85BDC9FD1C3A}</a:tableStyleId>
              </a:tblPr>
              <a:tblGrid>
                <a:gridCol w="873432"/>
                <a:gridCol w="9129252"/>
              </a:tblGrid>
              <a:tr h="370840">
                <a:tc>
                  <a:txBody>
                    <a:bodyPr/>
                    <a:lstStyle/>
                    <a:p>
                      <a:pPr algn="just"/>
                      <a:r>
                        <a:rPr lang="en-IN" sz="2000" dirty="0" smtClean="0">
                          <a:latin typeface="Georgia" pitchFamily="18" charset="0"/>
                        </a:rPr>
                        <a:t>Sr. No.</a:t>
                      </a:r>
                      <a:endParaRPr lang="en-IN" sz="2000" dirty="0">
                        <a:latin typeface="Georgia" pitchFamily="18" charset="0"/>
                      </a:endParaRPr>
                    </a:p>
                  </a:txBody>
                  <a:tcPr/>
                </a:tc>
                <a:tc>
                  <a:txBody>
                    <a:bodyPr/>
                    <a:lstStyle/>
                    <a:p>
                      <a:pPr algn="just"/>
                      <a:r>
                        <a:rPr lang="en-IN" sz="2000" dirty="0" smtClean="0">
                          <a:latin typeface="Georgia" pitchFamily="18" charset="0"/>
                        </a:rPr>
                        <a:t>Research project</a:t>
                      </a:r>
                      <a:endParaRPr lang="en-IN" sz="2000" dirty="0">
                        <a:latin typeface="Georgia" pitchFamily="18" charset="0"/>
                      </a:endParaRPr>
                    </a:p>
                  </a:txBody>
                  <a:tcPr/>
                </a:tc>
              </a:tr>
              <a:tr h="370840">
                <a:tc>
                  <a:txBody>
                    <a:bodyPr/>
                    <a:lstStyle/>
                    <a:p>
                      <a:pPr algn="ctr"/>
                      <a:r>
                        <a:rPr lang="en-IN" sz="2000" dirty="0" smtClean="0">
                          <a:latin typeface="Georgia" pitchFamily="18" charset="0"/>
                        </a:rPr>
                        <a:t>1</a:t>
                      </a:r>
                      <a:endParaRPr lang="en-IN" sz="2000" dirty="0">
                        <a:latin typeface="Georgia" pitchFamily="18" charset="0"/>
                      </a:endParaRPr>
                    </a:p>
                  </a:txBody>
                  <a:tcPr/>
                </a:tc>
                <a:tc>
                  <a:txBody>
                    <a:bodyPr/>
                    <a:lstStyle/>
                    <a:p>
                      <a:pPr algn="just"/>
                      <a:r>
                        <a:rPr lang="en-IN" sz="2000" dirty="0" smtClean="0">
                          <a:latin typeface="Georgia" pitchFamily="18" charset="0"/>
                        </a:rPr>
                        <a:t>Optimization of operating parameters of spraying with drone (UAV) for sugarcane</a:t>
                      </a:r>
                      <a:endParaRPr lang="en-IN" sz="2000" dirty="0">
                        <a:latin typeface="Georgia" pitchFamily="18" charset="0"/>
                      </a:endParaRPr>
                    </a:p>
                  </a:txBody>
                  <a:tcPr/>
                </a:tc>
              </a:tr>
              <a:tr h="370840">
                <a:tc>
                  <a:txBody>
                    <a:bodyPr/>
                    <a:lstStyle/>
                    <a:p>
                      <a:pPr algn="ctr"/>
                      <a:r>
                        <a:rPr lang="en-IN" sz="2000" dirty="0" smtClean="0">
                          <a:latin typeface="Georgia" pitchFamily="18" charset="0"/>
                        </a:rPr>
                        <a:t>2</a:t>
                      </a:r>
                      <a:endParaRPr lang="en-IN" sz="2000" dirty="0">
                        <a:latin typeface="Georgia" pitchFamily="18" charset="0"/>
                      </a:endParaRPr>
                    </a:p>
                  </a:txBody>
                  <a:tcPr/>
                </a:tc>
                <a:tc>
                  <a:txBody>
                    <a:bodyPr/>
                    <a:lstStyle/>
                    <a:p>
                      <a:pPr algn="just"/>
                      <a:r>
                        <a:rPr lang="en-IN" sz="2000" dirty="0" smtClean="0">
                          <a:latin typeface="Georgia" pitchFamily="18" charset="0"/>
                        </a:rPr>
                        <a:t>Drone</a:t>
                      </a:r>
                      <a:r>
                        <a:rPr lang="en-IN" sz="2000" baseline="0" dirty="0" smtClean="0">
                          <a:latin typeface="Georgia" pitchFamily="18" charset="0"/>
                        </a:rPr>
                        <a:t> spraying mechanism for small farms</a:t>
                      </a:r>
                      <a:endParaRPr lang="en-IN" sz="2000" dirty="0">
                        <a:latin typeface="Georgia" pitchFamily="18" charset="0"/>
                      </a:endParaRPr>
                    </a:p>
                  </a:txBody>
                  <a:tcPr/>
                </a:tc>
              </a:tr>
              <a:tr h="370840">
                <a:tc>
                  <a:txBody>
                    <a:bodyPr/>
                    <a:lstStyle/>
                    <a:p>
                      <a:pPr algn="ctr"/>
                      <a:r>
                        <a:rPr lang="en-IN" sz="2000" dirty="0" smtClean="0">
                          <a:latin typeface="Georgia" pitchFamily="18" charset="0"/>
                        </a:rPr>
                        <a:t>3</a:t>
                      </a:r>
                      <a:endParaRPr lang="en-IN" sz="2000" dirty="0">
                        <a:latin typeface="Georgia"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2000" dirty="0" smtClean="0">
                          <a:latin typeface="Georgia" pitchFamily="18" charset="0"/>
                        </a:rPr>
                        <a:t>Monitoring growth and yield estimation</a:t>
                      </a:r>
                      <a:r>
                        <a:rPr lang="en-IN" sz="2000" baseline="0" dirty="0" smtClean="0">
                          <a:latin typeface="Georgia" pitchFamily="18" charset="0"/>
                        </a:rPr>
                        <a:t> of Soybean using UAV based hyperspectral imaging sensors</a:t>
                      </a:r>
                      <a:endParaRPr lang="en-IN" sz="2000" dirty="0" smtClean="0">
                        <a:latin typeface="Georgia" pitchFamily="18" charset="0"/>
                      </a:endParaRPr>
                    </a:p>
                  </a:txBody>
                  <a:tcPr/>
                </a:tc>
              </a:tr>
              <a:tr h="370840">
                <a:tc>
                  <a:txBody>
                    <a:bodyPr/>
                    <a:lstStyle/>
                    <a:p>
                      <a:pPr algn="ctr"/>
                      <a:r>
                        <a:rPr lang="en-IN" sz="2000" dirty="0" smtClean="0">
                          <a:latin typeface="Georgia" pitchFamily="18" charset="0"/>
                        </a:rPr>
                        <a:t>4</a:t>
                      </a:r>
                      <a:endParaRPr lang="en-IN" sz="2000" dirty="0">
                        <a:latin typeface="Georgia" pitchFamily="18" charset="0"/>
                      </a:endParaRPr>
                    </a:p>
                  </a:txBody>
                  <a:tcPr/>
                </a:tc>
                <a:tc>
                  <a:txBody>
                    <a:bodyPr/>
                    <a:lstStyle/>
                    <a:p>
                      <a:pPr algn="just"/>
                      <a:r>
                        <a:rPr lang="en-IN" sz="2000" dirty="0" smtClean="0">
                          <a:latin typeface="Georgia" pitchFamily="18" charset="0"/>
                        </a:rPr>
                        <a:t>Comparative</a:t>
                      </a:r>
                      <a:r>
                        <a:rPr lang="en-IN" sz="2000" baseline="0" dirty="0" smtClean="0">
                          <a:latin typeface="Georgia" pitchFamily="18" charset="0"/>
                        </a:rPr>
                        <a:t> evaluation of organic fertilizer formulations application on soybean using drones sprayer</a:t>
                      </a:r>
                      <a:endParaRPr lang="en-IN" sz="2000" dirty="0">
                        <a:latin typeface="Georgia" pitchFamily="18" charset="0"/>
                      </a:endParaRPr>
                    </a:p>
                  </a:txBody>
                  <a:tcPr/>
                </a:tc>
              </a:tr>
              <a:tr h="370840">
                <a:tc>
                  <a:txBody>
                    <a:bodyPr/>
                    <a:lstStyle/>
                    <a:p>
                      <a:pPr algn="ctr"/>
                      <a:r>
                        <a:rPr lang="en-IN" sz="2000" dirty="0" smtClean="0">
                          <a:latin typeface="Georgia" pitchFamily="18" charset="0"/>
                        </a:rPr>
                        <a:t>5</a:t>
                      </a:r>
                      <a:endParaRPr lang="en-IN" sz="2000" dirty="0">
                        <a:latin typeface="Georgia" pitchFamily="18" charset="0"/>
                      </a:endParaRPr>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2000" dirty="0" smtClean="0">
                          <a:latin typeface="Georgia" pitchFamily="18" charset="0"/>
                        </a:rPr>
                        <a:t>Prediction of yield of </a:t>
                      </a:r>
                      <a:r>
                        <a:rPr lang="en-IN" sz="2000" dirty="0" err="1" smtClean="0">
                          <a:latin typeface="Georgia" pitchFamily="18" charset="0"/>
                        </a:rPr>
                        <a:t>rabi</a:t>
                      </a:r>
                      <a:r>
                        <a:rPr lang="en-IN" sz="2000" dirty="0" smtClean="0">
                          <a:latin typeface="Georgia" pitchFamily="18" charset="0"/>
                        </a:rPr>
                        <a:t> Sorghum using UAV based </a:t>
                      </a:r>
                      <a:r>
                        <a:rPr lang="en-IN" sz="2000" dirty="0" err="1" smtClean="0">
                          <a:latin typeface="Georgia" pitchFamily="18" charset="0"/>
                        </a:rPr>
                        <a:t>hyperspectral</a:t>
                      </a:r>
                      <a:r>
                        <a:rPr lang="en-IN" sz="2000" dirty="0" smtClean="0">
                          <a:latin typeface="Georgia" pitchFamily="18" charset="0"/>
                        </a:rPr>
                        <a:t> imaging sensors</a:t>
                      </a:r>
                    </a:p>
                    <a:p>
                      <a:pPr algn="just"/>
                      <a:endParaRPr lang="en-IN" sz="2000" dirty="0">
                        <a:latin typeface="Georgia"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530" y="16632"/>
            <a:ext cx="12192000" cy="6858000"/>
            <a:chOff x="0" y="16632"/>
            <a:chExt cx="12192000" cy="6858000"/>
          </a:xfrm>
        </p:grpSpPr>
        <p:pic>
          <p:nvPicPr>
            <p:cNvPr id="10" name="Picture 9">
              <a:extLst>
                <a:ext uri="{FF2B5EF4-FFF2-40B4-BE49-F238E27FC236}">
                  <a16:creationId xmlns:a16="http://schemas.microsoft.com/office/drawing/2014/main" xmlns="" id="{4E9F7F08-CBBA-4112-904B-FB4DEA335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32"/>
              <a:ext cx="12192000" cy="6858000"/>
            </a:xfrm>
            <a:prstGeom prst="rect">
              <a:avLst/>
            </a:prstGeom>
            <a:ln>
              <a:noFill/>
            </a:ln>
            <a:effectLst>
              <a:softEdge rad="112500"/>
            </a:effectLst>
          </p:spPr>
        </p:pic>
        <p:sp>
          <p:nvSpPr>
            <p:cNvPr id="3" name="Rectangle 2"/>
            <p:cNvSpPr/>
            <p:nvPr/>
          </p:nvSpPr>
          <p:spPr>
            <a:xfrm>
              <a:off x="1" y="6232238"/>
              <a:ext cx="12191999" cy="584775"/>
            </a:xfrm>
            <a:prstGeom prst="rect">
              <a:avLst/>
            </a:prstGeom>
            <a:noFill/>
          </p:spPr>
          <p:txBody>
            <a:bodyPr wrap="square">
              <a:spAutoFit/>
            </a:bodyPr>
            <a:lstStyle/>
            <a:p>
              <a:pPr algn="ctr"/>
              <a:endParaRPr lang="en-IN" sz="3200" b="1" dirty="0">
                <a:solidFill>
                  <a:srgbClr val="FFFF00"/>
                </a:solidFill>
                <a:latin typeface="Abadi" panose="020B0604020104020204" pitchFamily="34" charset="0"/>
              </a:endParaRPr>
            </a:p>
          </p:txBody>
        </p:sp>
      </p:grpSp>
    </p:spTree>
    <p:extLst>
      <p:ext uri="{BB962C8B-B14F-4D97-AF65-F5344CB8AC3E}">
        <p14:creationId xmlns:p14="http://schemas.microsoft.com/office/powerpoint/2010/main" val="3038435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Symtronics_Survey\Desktop\Progress\WhatsApp Image 2021-08-25 at 9.49.08 AM.jpeg"/>
          <p:cNvPicPr>
            <a:picLocks noChangeAspect="1" noChangeArrowheads="1"/>
          </p:cNvPicPr>
          <p:nvPr/>
        </p:nvPicPr>
        <p:blipFill>
          <a:blip r:embed="rId2"/>
          <a:srcRect t="8961" b="35539"/>
          <a:stretch>
            <a:fillRect/>
          </a:stretch>
        </p:blipFill>
        <p:spPr bwMode="auto">
          <a:xfrm>
            <a:off x="807090" y="3284819"/>
            <a:ext cx="3996814" cy="2965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descr="C:\Users\Symtronics_Survey\Desktop\Progress\WhatsApp Image 2021-08-25 at 9.49.09 AM.jpeg"/>
          <p:cNvPicPr>
            <a:picLocks noChangeAspect="1" noChangeArrowheads="1"/>
          </p:cNvPicPr>
          <p:nvPr/>
        </p:nvPicPr>
        <p:blipFill>
          <a:blip r:embed="rId3" cstate="print"/>
          <a:srcRect/>
          <a:stretch>
            <a:fillRect/>
          </a:stretch>
        </p:blipFill>
        <p:spPr bwMode="auto">
          <a:xfrm>
            <a:off x="9012821" y="29496"/>
            <a:ext cx="3311920" cy="2477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descr="C:\Users\Symtronics_Survey\Desktop\Progress\WhatsApp Image 2021-08-13 at 10.44.48 AM (1).jpeg"/>
          <p:cNvPicPr>
            <a:picLocks noChangeAspect="1" noChangeArrowheads="1"/>
          </p:cNvPicPr>
          <p:nvPr/>
        </p:nvPicPr>
        <p:blipFill>
          <a:blip r:embed="rId4"/>
          <a:srcRect l="6544" r="10995"/>
          <a:stretch>
            <a:fillRect/>
          </a:stretch>
        </p:blipFill>
        <p:spPr bwMode="auto">
          <a:xfrm>
            <a:off x="4583307" y="15240"/>
            <a:ext cx="4590190" cy="2513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7" descr="C:\Users\Symtronics_Survey\Desktop\Progress\WhatsApp Image 2021-08-13 at 10.44.49 AM (1).jpeg"/>
          <p:cNvPicPr>
            <a:picLocks noChangeAspect="1" noChangeArrowheads="1"/>
          </p:cNvPicPr>
          <p:nvPr/>
        </p:nvPicPr>
        <p:blipFill>
          <a:blip r:embed="rId5"/>
          <a:srcRect l="18053" r="13982"/>
          <a:stretch>
            <a:fillRect/>
          </a:stretch>
        </p:blipFill>
        <p:spPr bwMode="auto">
          <a:xfrm>
            <a:off x="798871" y="0"/>
            <a:ext cx="3775587" cy="2499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899160" y="2582910"/>
            <a:ext cx="3200400" cy="646331"/>
          </a:xfrm>
          <a:prstGeom prst="rect">
            <a:avLst/>
          </a:prstGeom>
          <a:noFill/>
        </p:spPr>
        <p:txBody>
          <a:bodyPr wrap="square" rtlCol="0">
            <a:spAutoFit/>
          </a:bodyPr>
          <a:lstStyle/>
          <a:p>
            <a:pPr algn="ctr"/>
            <a:r>
              <a:rPr lang="en-IN" b="1" dirty="0" smtClean="0">
                <a:latin typeface="Georgia" pitchFamily="18" charset="0"/>
              </a:rPr>
              <a:t>Measurement of cop canopy</a:t>
            </a:r>
            <a:endParaRPr lang="en-IN" b="1" dirty="0">
              <a:latin typeface="Georgia" pitchFamily="18" charset="0"/>
            </a:endParaRPr>
          </a:p>
        </p:txBody>
      </p:sp>
      <p:sp>
        <p:nvSpPr>
          <p:cNvPr id="16" name="TextBox 15"/>
          <p:cNvSpPr txBox="1"/>
          <p:nvPr/>
        </p:nvSpPr>
        <p:spPr>
          <a:xfrm>
            <a:off x="5044440" y="2574864"/>
            <a:ext cx="4099560" cy="646331"/>
          </a:xfrm>
          <a:prstGeom prst="rect">
            <a:avLst/>
          </a:prstGeom>
          <a:noFill/>
        </p:spPr>
        <p:txBody>
          <a:bodyPr wrap="square" rtlCol="0">
            <a:spAutoFit/>
          </a:bodyPr>
          <a:lstStyle/>
          <a:p>
            <a:pPr algn="ctr"/>
            <a:r>
              <a:rPr lang="en-IN" b="1" dirty="0" smtClean="0">
                <a:latin typeface="Georgia" pitchFamily="18" charset="0"/>
              </a:rPr>
              <a:t>Measurement of actual nozzle height from Radar sensor</a:t>
            </a:r>
            <a:endParaRPr lang="en-IN" b="1" dirty="0">
              <a:latin typeface="Georgia" pitchFamily="18" charset="0"/>
            </a:endParaRPr>
          </a:p>
        </p:txBody>
      </p:sp>
      <p:sp>
        <p:nvSpPr>
          <p:cNvPr id="17" name="TextBox 16"/>
          <p:cNvSpPr txBox="1"/>
          <p:nvPr/>
        </p:nvSpPr>
        <p:spPr>
          <a:xfrm>
            <a:off x="9254359" y="2571352"/>
            <a:ext cx="2937641" cy="646331"/>
          </a:xfrm>
          <a:prstGeom prst="rect">
            <a:avLst/>
          </a:prstGeom>
          <a:noFill/>
        </p:spPr>
        <p:txBody>
          <a:bodyPr wrap="square" rtlCol="0">
            <a:spAutoFit/>
          </a:bodyPr>
          <a:lstStyle/>
          <a:p>
            <a:pPr algn="ctr"/>
            <a:r>
              <a:rPr lang="en-IN" b="1" dirty="0" smtClean="0">
                <a:latin typeface="Georgia" pitchFamily="18" charset="0"/>
              </a:rPr>
              <a:t>Glossy paper on crop canopy</a:t>
            </a:r>
            <a:endParaRPr lang="en-IN" b="1" dirty="0">
              <a:latin typeface="Georgia" pitchFamily="18" charset="0"/>
            </a:endParaRPr>
          </a:p>
        </p:txBody>
      </p:sp>
      <p:sp>
        <p:nvSpPr>
          <p:cNvPr id="22" name="TextBox 21"/>
          <p:cNvSpPr txBox="1"/>
          <p:nvPr/>
        </p:nvSpPr>
        <p:spPr>
          <a:xfrm>
            <a:off x="1056286" y="6378928"/>
            <a:ext cx="3358055" cy="368710"/>
          </a:xfrm>
          <a:prstGeom prst="rect">
            <a:avLst/>
          </a:prstGeom>
          <a:noFill/>
        </p:spPr>
        <p:txBody>
          <a:bodyPr wrap="square" rtlCol="0">
            <a:spAutoFit/>
          </a:bodyPr>
          <a:lstStyle/>
          <a:p>
            <a:pPr algn="ctr"/>
            <a:r>
              <a:rPr lang="en-IN" b="1" dirty="0" smtClean="0">
                <a:latin typeface="Georgia" pitchFamily="18" charset="0"/>
              </a:rPr>
              <a:t>Spraying on soybean</a:t>
            </a:r>
            <a:endParaRPr lang="en-IN" b="1" dirty="0">
              <a:latin typeface="Georgia" pitchFamily="18" charset="0"/>
            </a:endParaRPr>
          </a:p>
        </p:txBody>
      </p:sp>
      <p:pic>
        <p:nvPicPr>
          <p:cNvPr id="3075" name="Picture 3" descr="C:\Users\Symtronics_Survey\Downloads\61f7d6dab242a53b54f8f431.png"/>
          <p:cNvPicPr>
            <a:picLocks noChangeAspect="1" noChangeArrowheads="1"/>
          </p:cNvPicPr>
          <p:nvPr/>
        </p:nvPicPr>
        <p:blipFill>
          <a:blip r:embed="rId6" cstate="print"/>
          <a:srcRect/>
          <a:stretch>
            <a:fillRect/>
          </a:stretch>
        </p:blipFill>
        <p:spPr bwMode="auto">
          <a:xfrm>
            <a:off x="9986494" y="3192516"/>
            <a:ext cx="1937491" cy="2798382"/>
          </a:xfrm>
          <a:prstGeom prst="rect">
            <a:avLst/>
          </a:prstGeom>
          <a:noFill/>
        </p:spPr>
      </p:pic>
      <p:pic>
        <p:nvPicPr>
          <p:cNvPr id="13" name="Picture 5" descr="C:\Users\Symtronics_Survey\Desktop\Progress\Spraying drone\Top_3_2.35\4.jpg"/>
          <p:cNvPicPr>
            <a:picLocks noChangeAspect="1" noChangeArrowheads="1"/>
          </p:cNvPicPr>
          <p:nvPr/>
        </p:nvPicPr>
        <p:blipFill>
          <a:blip r:embed="rId7" cstate="print">
            <a:lum contrast="20000"/>
          </a:blip>
          <a:srcRect r="6222"/>
          <a:stretch>
            <a:fillRect/>
          </a:stretch>
        </p:blipFill>
        <p:spPr bwMode="auto">
          <a:xfrm rot="16200000">
            <a:off x="4791972" y="3846041"/>
            <a:ext cx="2691380" cy="15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C:\Users\Symtronics_Survey\Downloads\61f7d6dab242a53b54f8f433.png"/>
          <p:cNvPicPr>
            <a:picLocks noChangeAspect="1" noChangeArrowheads="1"/>
          </p:cNvPicPr>
          <p:nvPr/>
        </p:nvPicPr>
        <p:blipFill>
          <a:blip r:embed="rId8" cstate="print"/>
          <a:srcRect/>
          <a:stretch>
            <a:fillRect/>
          </a:stretch>
        </p:blipFill>
        <p:spPr bwMode="auto">
          <a:xfrm>
            <a:off x="7630509" y="3209103"/>
            <a:ext cx="2064521" cy="2769579"/>
          </a:xfrm>
          <a:prstGeom prst="rect">
            <a:avLst/>
          </a:prstGeom>
          <a:noFill/>
        </p:spPr>
      </p:pic>
      <p:sp>
        <p:nvSpPr>
          <p:cNvPr id="15" name="TextBox 14"/>
          <p:cNvSpPr txBox="1"/>
          <p:nvPr/>
        </p:nvSpPr>
        <p:spPr>
          <a:xfrm>
            <a:off x="4440620" y="6022477"/>
            <a:ext cx="3358055" cy="369332"/>
          </a:xfrm>
          <a:prstGeom prst="rect">
            <a:avLst/>
          </a:prstGeom>
          <a:noFill/>
        </p:spPr>
        <p:txBody>
          <a:bodyPr wrap="square" rtlCol="0">
            <a:spAutoFit/>
          </a:bodyPr>
          <a:lstStyle/>
          <a:p>
            <a:pPr algn="ctr"/>
            <a:r>
              <a:rPr lang="en-IN" b="1" dirty="0" smtClean="0">
                <a:latin typeface="Georgia" pitchFamily="18" charset="0"/>
              </a:rPr>
              <a:t>Glossy paper</a:t>
            </a:r>
            <a:endParaRPr lang="en-IN" b="1" dirty="0">
              <a:latin typeface="Georgia" pitchFamily="18" charset="0"/>
            </a:endParaRPr>
          </a:p>
        </p:txBody>
      </p:sp>
      <p:sp>
        <p:nvSpPr>
          <p:cNvPr id="18" name="TextBox 17"/>
          <p:cNvSpPr txBox="1"/>
          <p:nvPr/>
        </p:nvSpPr>
        <p:spPr>
          <a:xfrm>
            <a:off x="7856482" y="6011061"/>
            <a:ext cx="3358055" cy="369332"/>
          </a:xfrm>
          <a:prstGeom prst="rect">
            <a:avLst/>
          </a:prstGeom>
          <a:noFill/>
        </p:spPr>
        <p:txBody>
          <a:bodyPr wrap="square" rtlCol="0">
            <a:spAutoFit/>
          </a:bodyPr>
          <a:lstStyle/>
          <a:p>
            <a:pPr algn="ctr"/>
            <a:r>
              <a:rPr lang="en-IN" b="1" dirty="0" smtClean="0">
                <a:latin typeface="Georgia" pitchFamily="18" charset="0"/>
              </a:rPr>
              <a:t> Water Sensitive Paper</a:t>
            </a:r>
            <a:endParaRPr lang="en-IN" b="1" dirty="0">
              <a:latin typeface="Georgia" pitchFamily="18" charset="0"/>
            </a:endParaRPr>
          </a:p>
        </p:txBody>
      </p:sp>
      <p:sp>
        <p:nvSpPr>
          <p:cNvPr id="19" name="Rectangle 18"/>
          <p:cNvSpPr/>
          <p:nvPr/>
        </p:nvSpPr>
        <p:spPr>
          <a:xfrm>
            <a:off x="6435658" y="6400800"/>
            <a:ext cx="2377265" cy="369332"/>
          </a:xfrm>
          <a:prstGeom prst="rect">
            <a:avLst/>
          </a:prstGeom>
        </p:spPr>
        <p:txBody>
          <a:bodyPr wrap="square">
            <a:spAutoFit/>
          </a:bodyPr>
          <a:lstStyle/>
          <a:p>
            <a:r>
              <a:rPr lang="en-IN" b="1" dirty="0" smtClean="0">
                <a:latin typeface="Georgia" pitchFamily="18" charset="0"/>
              </a:rPr>
              <a:t>Spray uniformity </a:t>
            </a:r>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DDE71C1-C96B-4CA8-8728-EA359B127373}"/>
              </a:ext>
            </a:extLst>
          </p:cNvPr>
          <p:cNvSpPr txBox="1"/>
          <p:nvPr/>
        </p:nvSpPr>
        <p:spPr>
          <a:xfrm>
            <a:off x="650449" y="202838"/>
            <a:ext cx="11283885" cy="461665"/>
          </a:xfrm>
          <a:prstGeom prst="rect">
            <a:avLst/>
          </a:prstGeom>
          <a:noFill/>
        </p:spPr>
        <p:txBody>
          <a:bodyPr wrap="square" rtlCol="0">
            <a:spAutoFit/>
          </a:bodyPr>
          <a:lstStyle/>
          <a:p>
            <a:r>
              <a:rPr lang="en-IN" sz="2400" dirty="0">
                <a:solidFill>
                  <a:schemeClr val="accent6">
                    <a:lumMod val="50000"/>
                  </a:schemeClr>
                </a:solidFill>
                <a:latin typeface="Arial Rounded MT Bold" panose="020F0704030504030204" pitchFamily="34" charset="0"/>
                <a:ea typeface="PMingLiU"/>
                <a:cs typeface="Arial" panose="020B0604020202020204" pitchFamily="34" charset="0"/>
              </a:rPr>
              <a:t>Services for Agricultural Mechanization (“Phule SAM</a:t>
            </a:r>
            <a:r>
              <a:rPr lang="en-IN" sz="2400" dirty="0" smtClean="0">
                <a:solidFill>
                  <a:schemeClr val="accent6">
                    <a:lumMod val="50000"/>
                  </a:schemeClr>
                </a:solidFill>
                <a:latin typeface="Arial Rounded MT Bold" panose="020F0704030504030204" pitchFamily="34" charset="0"/>
                <a:ea typeface="PMingLiU"/>
                <a:cs typeface="Arial" panose="020B0604020202020204" pitchFamily="34" charset="0"/>
              </a:rPr>
              <a:t>”)- </a:t>
            </a:r>
            <a:r>
              <a:rPr lang="en-IN" sz="2000" dirty="0" smtClean="0">
                <a:solidFill>
                  <a:schemeClr val="accent6">
                    <a:lumMod val="50000"/>
                  </a:schemeClr>
                </a:solidFill>
                <a:latin typeface="Arial Rounded MT Bold" panose="020F0704030504030204" pitchFamily="34" charset="0"/>
                <a:ea typeface="PMingLiU"/>
                <a:cs typeface="Arial" panose="020B0604020202020204" pitchFamily="34" charset="0"/>
              </a:rPr>
              <a:t>useful for custom hiring</a:t>
            </a:r>
            <a:endParaRPr lang="en-IN" sz="2000" dirty="0">
              <a:solidFill>
                <a:schemeClr val="accent6">
                  <a:lumMod val="50000"/>
                </a:schemeClr>
              </a:solidFill>
              <a:latin typeface="Arial Rounded MT Bold" panose="020F0704030504030204" pitchFamily="34" charset="0"/>
              <a:ea typeface="PMingLiU"/>
              <a:cs typeface="Arial" panose="020B0604020202020204" pitchFamily="34" charset="0"/>
            </a:endParaRPr>
          </a:p>
        </p:txBody>
      </p:sp>
      <p:pic>
        <p:nvPicPr>
          <p:cNvPr id="9" name="Picture 8">
            <a:extLst>
              <a:ext uri="{FF2B5EF4-FFF2-40B4-BE49-F238E27FC236}">
                <a16:creationId xmlns="" xmlns:a16="http://schemas.microsoft.com/office/drawing/2014/main" id="{FF356FD8-D978-4642-85F6-CABF605A912F}"/>
              </a:ext>
            </a:extLst>
          </p:cNvPr>
          <p:cNvPicPr>
            <a:picLocks noChangeAspect="1"/>
          </p:cNvPicPr>
          <p:nvPr/>
        </p:nvPicPr>
        <p:blipFill>
          <a:blip r:embed="rId2"/>
          <a:stretch>
            <a:fillRect/>
          </a:stretch>
        </p:blipFill>
        <p:spPr>
          <a:xfrm>
            <a:off x="1165604" y="807068"/>
            <a:ext cx="2816473" cy="5585868"/>
          </a:xfrm>
          <a:prstGeom prst="rect">
            <a:avLst/>
          </a:prstGeom>
        </p:spPr>
      </p:pic>
      <p:grpSp>
        <p:nvGrpSpPr>
          <p:cNvPr id="2" name="Group 1">
            <a:extLst>
              <a:ext uri="{FF2B5EF4-FFF2-40B4-BE49-F238E27FC236}">
                <a16:creationId xmlns="" xmlns:a16="http://schemas.microsoft.com/office/drawing/2014/main" id="{D8473B5D-85F1-4FAE-95A1-5D8391AAB29B}"/>
              </a:ext>
            </a:extLst>
          </p:cNvPr>
          <p:cNvGrpSpPr/>
          <p:nvPr/>
        </p:nvGrpSpPr>
        <p:grpSpPr>
          <a:xfrm>
            <a:off x="4142467" y="819759"/>
            <a:ext cx="2816473" cy="5573177"/>
            <a:chOff x="3643703" y="664503"/>
            <a:chExt cx="2998204" cy="5946292"/>
          </a:xfrm>
        </p:grpSpPr>
        <p:pic>
          <p:nvPicPr>
            <p:cNvPr id="10" name="Picture 9">
              <a:extLst>
                <a:ext uri="{FF2B5EF4-FFF2-40B4-BE49-F238E27FC236}">
                  <a16:creationId xmlns="" xmlns:a16="http://schemas.microsoft.com/office/drawing/2014/main" id="{5FB704E9-EF61-4864-AF74-C35D00CDF5E7}"/>
                </a:ext>
              </a:extLst>
            </p:cNvPr>
            <p:cNvPicPr>
              <a:picLocks noChangeAspect="1"/>
            </p:cNvPicPr>
            <p:nvPr/>
          </p:nvPicPr>
          <p:blipFill>
            <a:blip r:embed="rId2"/>
            <a:stretch>
              <a:fillRect/>
            </a:stretch>
          </p:blipFill>
          <p:spPr>
            <a:xfrm>
              <a:off x="3643703" y="664503"/>
              <a:ext cx="2998204" cy="5946292"/>
            </a:xfrm>
            <a:prstGeom prst="rect">
              <a:avLst/>
            </a:prstGeom>
          </p:spPr>
        </p:pic>
        <p:pic>
          <p:nvPicPr>
            <p:cNvPr id="6" name="Picture 3" descr="C:\Users\Symtronics_Survey\Downloads\WhatsApp Unknown 2021-03-01 at 3.08.12 PM\WhatsApp Image 2021-03-01 at 3.07.50 PM (2).jpeg">
              <a:extLst>
                <a:ext uri="{FF2B5EF4-FFF2-40B4-BE49-F238E27FC236}">
                  <a16:creationId xmlns="" xmlns:a16="http://schemas.microsoft.com/office/drawing/2014/main" id="{DD855C3F-2AE1-48DF-9CBC-F085199AACC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606"/>
            <a:stretch/>
          </p:blipFill>
          <p:spPr bwMode="auto">
            <a:xfrm>
              <a:off x="3830909" y="1126168"/>
              <a:ext cx="2695042" cy="5122279"/>
            </a:xfrm>
            <a:prstGeom prst="rect">
              <a:avLst/>
            </a:prstGeom>
            <a:ln>
              <a:noFill/>
            </a:ln>
            <a:effectLst/>
          </p:spPr>
        </p:pic>
      </p:grpSp>
      <p:sp>
        <p:nvSpPr>
          <p:cNvPr id="11" name="TextBox 10">
            <a:extLst>
              <a:ext uri="{FF2B5EF4-FFF2-40B4-BE49-F238E27FC236}">
                <a16:creationId xmlns="" xmlns:a16="http://schemas.microsoft.com/office/drawing/2014/main" id="{043B5963-BE3F-4B4B-8F5E-204B5D97DD62}"/>
              </a:ext>
            </a:extLst>
          </p:cNvPr>
          <p:cNvSpPr txBox="1"/>
          <p:nvPr/>
        </p:nvSpPr>
        <p:spPr>
          <a:xfrm>
            <a:off x="7288039" y="2016027"/>
            <a:ext cx="4572000" cy="2308324"/>
          </a:xfrm>
          <a:prstGeom prst="rect">
            <a:avLst/>
          </a:prstGeom>
          <a:noFill/>
        </p:spPr>
        <p:txBody>
          <a:bodyPr wrap="square">
            <a:spAutoFit/>
          </a:bodyPr>
          <a:lstStyle/>
          <a:p>
            <a:r>
              <a:rPr lang="en-GB" sz="2400" dirty="0">
                <a:latin typeface="+mj-lt"/>
              </a:rPr>
              <a:t>Phule SAM is a mobile application which is developed with the view that </a:t>
            </a:r>
            <a:r>
              <a:rPr lang="en-GB" sz="2400" b="1" dirty="0">
                <a:latin typeface="+mj-lt"/>
              </a:rPr>
              <a:t>farmers will benefit from the readily available services and quality work</a:t>
            </a:r>
            <a:r>
              <a:rPr lang="en-GB" sz="2400" dirty="0">
                <a:latin typeface="+mj-lt"/>
              </a:rPr>
              <a:t> at a reasonable cost for their agricultural machineries.</a:t>
            </a:r>
          </a:p>
        </p:txBody>
      </p:sp>
    </p:spTree>
    <p:extLst>
      <p:ext uri="{BB962C8B-B14F-4D97-AF65-F5344CB8AC3E}">
        <p14:creationId xmlns:p14="http://schemas.microsoft.com/office/powerpoint/2010/main" val="283261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id" hidden="1"/>
          <p:cNvGrpSpPr/>
          <p:nvPr>
            <p:custDataLst>
              <p:tags r:id="rId1"/>
            </p:custDataLst>
          </p:nvPr>
        </p:nvGrpSpPr>
        <p:grpSpPr>
          <a:xfrm>
            <a:off x="2126428" y="605119"/>
            <a:ext cx="7939144" cy="5922085"/>
            <a:chOff x="530352" y="685800"/>
            <a:chExt cx="8997696" cy="6711696"/>
          </a:xfrm>
        </p:grpSpPr>
        <p:sp>
          <p:nvSpPr>
            <p:cNvPr id="4" name="Footer block" hidden="1"/>
            <p:cNvSpPr>
              <a:spLocks noChangeArrowheads="1"/>
            </p:cNvSpPr>
            <p:nvPr/>
          </p:nvSpPr>
          <p:spPr bwMode="gray">
            <a:xfrm>
              <a:off x="530352" y="6784848"/>
              <a:ext cx="8997696" cy="612648"/>
            </a:xfrm>
            <a:prstGeom prst="rect">
              <a:avLst/>
            </a:prstGeom>
            <a:solidFill>
              <a:srgbClr val="CCFFFF">
                <a:alpha val="25000"/>
              </a:srgbClr>
            </a:solidFill>
            <a:ln w="6350" cap="rnd">
              <a:solidFill>
                <a:srgbClr val="CCFFFF"/>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6" name="Title block" hidden="1"/>
            <p:cNvSpPr>
              <a:spLocks noChangeArrowheads="1"/>
            </p:cNvSpPr>
            <p:nvPr/>
          </p:nvSpPr>
          <p:spPr bwMode="gray">
            <a:xfrm>
              <a:off x="530352" y="1143000"/>
              <a:ext cx="8997696" cy="914400"/>
            </a:xfrm>
            <a:prstGeom prst="rect">
              <a:avLst/>
            </a:prstGeom>
            <a:solidFill>
              <a:srgbClr val="FCC3D7">
                <a:alpha val="25000"/>
              </a:srgbClr>
            </a:solidFill>
            <a:ln w="6350" cap="rnd">
              <a:solidFill>
                <a:srgbClr val="FCC3D7"/>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7" name="Header block" hidden="1"/>
            <p:cNvSpPr>
              <a:spLocks noChangeArrowheads="1"/>
            </p:cNvSpPr>
            <p:nvPr/>
          </p:nvSpPr>
          <p:spPr bwMode="gray">
            <a:xfrm>
              <a:off x="530352" y="685800"/>
              <a:ext cx="8997696"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55858" tIns="0" rIns="5700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p:nvGrpSpPr>
          <p:grpSpPr>
            <a:xfrm>
              <a:off x="530352" y="6016752"/>
              <a:ext cx="8997696" cy="612648"/>
              <a:chOff x="530352" y="6016752"/>
              <a:chExt cx="8997696" cy="612648"/>
            </a:xfrm>
          </p:grpSpPr>
          <p:sp>
            <p:nvSpPr>
              <p:cNvPr id="44" name="Content block 606" hidden="1"/>
              <p:cNvSpPr>
                <a:spLocks noChangeArrowheads="1"/>
              </p:cNvSpPr>
              <p:nvPr/>
            </p:nvSpPr>
            <p:spPr bwMode="gray">
              <a:xfrm>
                <a:off x="8156448" y="6016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5" name="Content block 605" hidden="1"/>
              <p:cNvSpPr>
                <a:spLocks noChangeArrowheads="1"/>
              </p:cNvSpPr>
              <p:nvPr/>
            </p:nvSpPr>
            <p:spPr bwMode="gray">
              <a:xfrm>
                <a:off x="6629400" y="6016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6" name="Content block 604" hidden="1"/>
              <p:cNvSpPr>
                <a:spLocks noChangeArrowheads="1"/>
              </p:cNvSpPr>
              <p:nvPr/>
            </p:nvSpPr>
            <p:spPr bwMode="gray">
              <a:xfrm>
                <a:off x="5102352" y="6016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7" name="Content block 603" hidden="1"/>
              <p:cNvSpPr>
                <a:spLocks noChangeArrowheads="1"/>
              </p:cNvSpPr>
              <p:nvPr/>
            </p:nvSpPr>
            <p:spPr bwMode="gray">
              <a:xfrm>
                <a:off x="3584448" y="6016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8" name="Content block 602" hidden="1"/>
              <p:cNvSpPr>
                <a:spLocks noChangeArrowheads="1"/>
              </p:cNvSpPr>
              <p:nvPr/>
            </p:nvSpPr>
            <p:spPr bwMode="gray">
              <a:xfrm>
                <a:off x="2057400" y="6016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9" name="Content block 601" hidden="1"/>
              <p:cNvSpPr>
                <a:spLocks noChangeArrowheads="1"/>
              </p:cNvSpPr>
              <p:nvPr/>
            </p:nvSpPr>
            <p:spPr bwMode="gray">
              <a:xfrm>
                <a:off x="530352" y="6016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9" name="Group 500" hidden="1"/>
            <p:cNvGrpSpPr/>
            <p:nvPr/>
          </p:nvGrpSpPr>
          <p:grpSpPr>
            <a:xfrm>
              <a:off x="530352" y="5257800"/>
              <a:ext cx="8997696" cy="612648"/>
              <a:chOff x="530352" y="5257800"/>
              <a:chExt cx="8997696" cy="612648"/>
            </a:xfrm>
          </p:grpSpPr>
          <p:sp>
            <p:nvSpPr>
              <p:cNvPr id="38" name="Content block 506" hidden="1"/>
              <p:cNvSpPr>
                <a:spLocks noChangeArrowheads="1"/>
              </p:cNvSpPr>
              <p:nvPr/>
            </p:nvSpPr>
            <p:spPr bwMode="gray">
              <a:xfrm>
                <a:off x="8156448" y="5257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9" name="Content block 505" hidden="1"/>
              <p:cNvSpPr>
                <a:spLocks noChangeArrowheads="1"/>
              </p:cNvSpPr>
              <p:nvPr/>
            </p:nvSpPr>
            <p:spPr bwMode="gray">
              <a:xfrm>
                <a:off x="6629400" y="5257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0" name="Content block 504" hidden="1"/>
              <p:cNvSpPr>
                <a:spLocks noChangeArrowheads="1"/>
              </p:cNvSpPr>
              <p:nvPr/>
            </p:nvSpPr>
            <p:spPr bwMode="gray">
              <a:xfrm>
                <a:off x="5102352" y="5257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1" name="Content block 503" hidden="1"/>
              <p:cNvSpPr>
                <a:spLocks noChangeArrowheads="1"/>
              </p:cNvSpPr>
              <p:nvPr/>
            </p:nvSpPr>
            <p:spPr bwMode="gray">
              <a:xfrm>
                <a:off x="3584448" y="5257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2" name="Content block 502" hidden="1"/>
              <p:cNvSpPr>
                <a:spLocks noChangeArrowheads="1"/>
              </p:cNvSpPr>
              <p:nvPr/>
            </p:nvSpPr>
            <p:spPr bwMode="gray">
              <a:xfrm>
                <a:off x="2057400" y="5257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3" name="Content block 501" hidden="1"/>
              <p:cNvSpPr>
                <a:spLocks noChangeArrowheads="1"/>
              </p:cNvSpPr>
              <p:nvPr/>
            </p:nvSpPr>
            <p:spPr bwMode="gray">
              <a:xfrm>
                <a:off x="530352" y="5257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0" name="Group 400" hidden="1"/>
            <p:cNvGrpSpPr/>
            <p:nvPr/>
          </p:nvGrpSpPr>
          <p:grpSpPr>
            <a:xfrm>
              <a:off x="530352" y="4498848"/>
              <a:ext cx="8997696" cy="612648"/>
              <a:chOff x="530352" y="4498848"/>
              <a:chExt cx="8997696" cy="612648"/>
            </a:xfrm>
          </p:grpSpPr>
          <p:sp>
            <p:nvSpPr>
              <p:cNvPr id="32" name="Content block 406" hidden="1"/>
              <p:cNvSpPr>
                <a:spLocks noChangeArrowheads="1"/>
              </p:cNvSpPr>
              <p:nvPr/>
            </p:nvSpPr>
            <p:spPr bwMode="gray">
              <a:xfrm>
                <a:off x="8156448" y="4498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3" name="Content block 405" hidden="1"/>
              <p:cNvSpPr>
                <a:spLocks noChangeArrowheads="1"/>
              </p:cNvSpPr>
              <p:nvPr/>
            </p:nvSpPr>
            <p:spPr bwMode="gray">
              <a:xfrm>
                <a:off x="6629400" y="4498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4" name="Content block 404" hidden="1"/>
              <p:cNvSpPr>
                <a:spLocks noChangeArrowheads="1"/>
              </p:cNvSpPr>
              <p:nvPr/>
            </p:nvSpPr>
            <p:spPr bwMode="gray">
              <a:xfrm>
                <a:off x="5102352" y="4498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5" name="Content block 403" hidden="1"/>
              <p:cNvSpPr>
                <a:spLocks noChangeArrowheads="1"/>
              </p:cNvSpPr>
              <p:nvPr/>
            </p:nvSpPr>
            <p:spPr bwMode="gray">
              <a:xfrm>
                <a:off x="3584448" y="4498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6" name="Content block 402" hidden="1"/>
              <p:cNvSpPr>
                <a:spLocks noChangeArrowheads="1"/>
              </p:cNvSpPr>
              <p:nvPr/>
            </p:nvSpPr>
            <p:spPr bwMode="gray">
              <a:xfrm>
                <a:off x="2057400" y="4498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7" name="Content block 401" hidden="1"/>
              <p:cNvSpPr>
                <a:spLocks noChangeArrowheads="1"/>
              </p:cNvSpPr>
              <p:nvPr/>
            </p:nvSpPr>
            <p:spPr bwMode="gray">
              <a:xfrm>
                <a:off x="530352" y="4498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1" name="Group 300" hidden="1"/>
            <p:cNvGrpSpPr/>
            <p:nvPr/>
          </p:nvGrpSpPr>
          <p:grpSpPr>
            <a:xfrm>
              <a:off x="530352" y="3730752"/>
              <a:ext cx="8997696" cy="612648"/>
              <a:chOff x="530352" y="3730752"/>
              <a:chExt cx="8997696" cy="612648"/>
            </a:xfrm>
          </p:grpSpPr>
          <p:sp>
            <p:nvSpPr>
              <p:cNvPr id="26" name="Content block 306" hidden="1"/>
              <p:cNvSpPr>
                <a:spLocks noChangeArrowheads="1"/>
              </p:cNvSpPr>
              <p:nvPr/>
            </p:nvSpPr>
            <p:spPr bwMode="gray">
              <a:xfrm>
                <a:off x="8156448" y="3730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7" name="Content block 305" hidden="1"/>
              <p:cNvSpPr>
                <a:spLocks noChangeArrowheads="1"/>
              </p:cNvSpPr>
              <p:nvPr/>
            </p:nvSpPr>
            <p:spPr bwMode="gray">
              <a:xfrm>
                <a:off x="6629400" y="3730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8" name="Content block 304" hidden="1"/>
              <p:cNvSpPr>
                <a:spLocks noChangeArrowheads="1"/>
              </p:cNvSpPr>
              <p:nvPr/>
            </p:nvSpPr>
            <p:spPr bwMode="gray">
              <a:xfrm>
                <a:off x="5102352" y="3730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9" name="Content block 303" hidden="1"/>
              <p:cNvSpPr>
                <a:spLocks noChangeArrowheads="1"/>
              </p:cNvSpPr>
              <p:nvPr/>
            </p:nvSpPr>
            <p:spPr bwMode="gray">
              <a:xfrm>
                <a:off x="3584448" y="3730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0" name="Content block 302" hidden="1"/>
              <p:cNvSpPr>
                <a:spLocks noChangeArrowheads="1"/>
              </p:cNvSpPr>
              <p:nvPr/>
            </p:nvSpPr>
            <p:spPr bwMode="gray">
              <a:xfrm>
                <a:off x="2057400" y="3730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1" name="Content block 301" hidden="1"/>
              <p:cNvSpPr>
                <a:spLocks noChangeArrowheads="1"/>
              </p:cNvSpPr>
              <p:nvPr/>
            </p:nvSpPr>
            <p:spPr bwMode="gray">
              <a:xfrm>
                <a:off x="530352" y="3730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2" name="Group 200" hidden="1"/>
            <p:cNvGrpSpPr/>
            <p:nvPr/>
          </p:nvGrpSpPr>
          <p:grpSpPr>
            <a:xfrm>
              <a:off x="530352" y="2971800"/>
              <a:ext cx="8997696" cy="612648"/>
              <a:chOff x="530352" y="2971800"/>
              <a:chExt cx="8997696" cy="612648"/>
            </a:xfrm>
          </p:grpSpPr>
          <p:sp>
            <p:nvSpPr>
              <p:cNvPr id="20" name="Content block 206" hidden="1"/>
              <p:cNvSpPr>
                <a:spLocks noChangeArrowheads="1"/>
              </p:cNvSpPr>
              <p:nvPr/>
            </p:nvSpPr>
            <p:spPr bwMode="gray">
              <a:xfrm>
                <a:off x="8156448" y="2971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1" name="Content block 205" hidden="1"/>
              <p:cNvSpPr>
                <a:spLocks noChangeArrowheads="1"/>
              </p:cNvSpPr>
              <p:nvPr/>
            </p:nvSpPr>
            <p:spPr bwMode="gray">
              <a:xfrm>
                <a:off x="6629400" y="2971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2" name="Content block 204" hidden="1"/>
              <p:cNvSpPr>
                <a:spLocks noChangeArrowheads="1"/>
              </p:cNvSpPr>
              <p:nvPr/>
            </p:nvSpPr>
            <p:spPr bwMode="gray">
              <a:xfrm>
                <a:off x="5102352" y="2971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3" name="Content block 203" hidden="1"/>
              <p:cNvSpPr>
                <a:spLocks noChangeArrowheads="1"/>
              </p:cNvSpPr>
              <p:nvPr/>
            </p:nvSpPr>
            <p:spPr bwMode="gray">
              <a:xfrm>
                <a:off x="3584448" y="2971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4" name="Content block 202" hidden="1"/>
              <p:cNvSpPr>
                <a:spLocks noChangeArrowheads="1"/>
              </p:cNvSpPr>
              <p:nvPr/>
            </p:nvSpPr>
            <p:spPr bwMode="gray">
              <a:xfrm>
                <a:off x="2057400" y="2971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5" name="Content block 201" hidden="1"/>
              <p:cNvSpPr>
                <a:spLocks noChangeArrowheads="1"/>
              </p:cNvSpPr>
              <p:nvPr/>
            </p:nvSpPr>
            <p:spPr bwMode="gray">
              <a:xfrm>
                <a:off x="530352" y="2971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3" name="Group 100" hidden="1"/>
            <p:cNvGrpSpPr/>
            <p:nvPr/>
          </p:nvGrpSpPr>
          <p:grpSpPr>
            <a:xfrm>
              <a:off x="530352" y="2212848"/>
              <a:ext cx="8997696" cy="612648"/>
              <a:chOff x="530352" y="2212848"/>
              <a:chExt cx="8997696" cy="612648"/>
            </a:xfrm>
          </p:grpSpPr>
          <p:sp>
            <p:nvSpPr>
              <p:cNvPr id="14" name="Content block 106" hidden="1"/>
              <p:cNvSpPr>
                <a:spLocks noChangeArrowheads="1"/>
              </p:cNvSpPr>
              <p:nvPr/>
            </p:nvSpPr>
            <p:spPr bwMode="gray">
              <a:xfrm>
                <a:off x="8156448" y="2212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5" name="Content block 105" hidden="1"/>
              <p:cNvSpPr>
                <a:spLocks noChangeArrowheads="1"/>
              </p:cNvSpPr>
              <p:nvPr/>
            </p:nvSpPr>
            <p:spPr bwMode="gray">
              <a:xfrm>
                <a:off x="6629400" y="2212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6" name="Content block 104" hidden="1"/>
              <p:cNvSpPr>
                <a:spLocks noChangeArrowheads="1"/>
              </p:cNvSpPr>
              <p:nvPr/>
            </p:nvSpPr>
            <p:spPr bwMode="gray">
              <a:xfrm>
                <a:off x="5102352" y="2212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7" name="Content block 103" hidden="1"/>
              <p:cNvSpPr>
                <a:spLocks noChangeArrowheads="1"/>
              </p:cNvSpPr>
              <p:nvPr/>
            </p:nvSpPr>
            <p:spPr bwMode="gray">
              <a:xfrm>
                <a:off x="3584448" y="2212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8" name="Content block 102" hidden="1"/>
              <p:cNvSpPr>
                <a:spLocks noChangeArrowheads="1"/>
              </p:cNvSpPr>
              <p:nvPr/>
            </p:nvSpPr>
            <p:spPr bwMode="gray">
              <a:xfrm>
                <a:off x="2057400" y="2212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9" name="Content block 101" hidden="1"/>
              <p:cNvSpPr>
                <a:spLocks noChangeArrowheads="1"/>
              </p:cNvSpPr>
              <p:nvPr/>
            </p:nvSpPr>
            <p:spPr bwMode="gray">
              <a:xfrm>
                <a:off x="530352" y="2212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sp>
        <p:nvSpPr>
          <p:cNvPr id="52" name="Section Header" hidden="1"/>
          <p:cNvSpPr txBox="1"/>
          <p:nvPr>
            <p:custDataLst>
              <p:tags r:id="rId2"/>
            </p:custDataLst>
          </p:nvPr>
        </p:nvSpPr>
        <p:spPr>
          <a:xfrm>
            <a:off x="2118360" y="717883"/>
            <a:ext cx="174728" cy="149400"/>
          </a:xfrm>
          <a:prstGeom prst="rect">
            <a:avLst/>
          </a:prstGeom>
          <a:noFill/>
        </p:spPr>
        <p:txBody>
          <a:bodyPr wrap="none" lIns="0" tIns="0" rIns="0" bIns="0" rtlCol="0">
            <a:spAutoFit/>
          </a:bodyPr>
          <a:lstStyle/>
          <a:p>
            <a:pPr indent="-269703">
              <a:spcAft>
                <a:spcPts val="885"/>
              </a:spcAft>
            </a:pPr>
            <a:r>
              <a:rPr lang="en-GB" sz="971" noProof="1">
                <a:ea typeface="Cambria Math" pitchFamily="18" charset="0"/>
              </a:rPr>
              <a:t>  – </a:t>
            </a:r>
          </a:p>
        </p:txBody>
      </p:sp>
      <p:grpSp>
        <p:nvGrpSpPr>
          <p:cNvPr id="75" name="Group 74">
            <a:extLst>
              <a:ext uri="{FF2B5EF4-FFF2-40B4-BE49-F238E27FC236}">
                <a16:creationId xmlns:a16="http://schemas.microsoft.com/office/drawing/2014/main" xmlns="" id="{B949F500-3EE9-4DA1-AEF5-B10E24F370B2}"/>
              </a:ext>
            </a:extLst>
          </p:cNvPr>
          <p:cNvGrpSpPr/>
          <p:nvPr/>
        </p:nvGrpSpPr>
        <p:grpSpPr>
          <a:xfrm>
            <a:off x="387355" y="527823"/>
            <a:ext cx="11292455" cy="6075792"/>
            <a:chOff x="396782" y="574958"/>
            <a:chExt cx="11528123" cy="6075792"/>
          </a:xfrm>
        </p:grpSpPr>
        <p:grpSp>
          <p:nvGrpSpPr>
            <p:cNvPr id="66" name="Group 65">
              <a:extLst>
                <a:ext uri="{FF2B5EF4-FFF2-40B4-BE49-F238E27FC236}">
                  <a16:creationId xmlns:a16="http://schemas.microsoft.com/office/drawing/2014/main" xmlns="" id="{19520946-2FC4-4B5E-9AFD-DB63599D2456}"/>
                </a:ext>
              </a:extLst>
            </p:cNvPr>
            <p:cNvGrpSpPr/>
            <p:nvPr/>
          </p:nvGrpSpPr>
          <p:grpSpPr>
            <a:xfrm>
              <a:off x="396782" y="574958"/>
              <a:ext cx="11528123" cy="6075792"/>
              <a:chOff x="396782" y="574958"/>
              <a:chExt cx="11528123" cy="6075792"/>
            </a:xfrm>
          </p:grpSpPr>
          <p:pic>
            <p:nvPicPr>
              <p:cNvPr id="2" name="Picture 1">
                <a:extLst>
                  <a:ext uri="{FF2B5EF4-FFF2-40B4-BE49-F238E27FC236}">
                    <a16:creationId xmlns:a16="http://schemas.microsoft.com/office/drawing/2014/main" xmlns="" id="{FF6CD9A6-7927-4FD5-93D3-872C83D33D10}"/>
                  </a:ext>
                </a:extLst>
              </p:cNvPr>
              <p:cNvPicPr>
                <a:picLocks noChangeAspect="1"/>
              </p:cNvPicPr>
              <p:nvPr/>
            </p:nvPicPr>
            <p:blipFill>
              <a:blip r:embed="rId5"/>
              <a:stretch>
                <a:fillRect/>
              </a:stretch>
            </p:blipFill>
            <p:spPr>
              <a:xfrm>
                <a:off x="396782" y="574958"/>
                <a:ext cx="11528123" cy="6075792"/>
              </a:xfrm>
              <a:prstGeom prst="rect">
                <a:avLst/>
              </a:prstGeom>
            </p:spPr>
          </p:pic>
          <p:sp>
            <p:nvSpPr>
              <p:cNvPr id="51" name="Section Footer"/>
              <p:cNvSpPr txBox="1"/>
              <p:nvPr>
                <p:custDataLst>
                  <p:tags r:id="rId3"/>
                </p:custDataLst>
              </p:nvPr>
            </p:nvSpPr>
            <p:spPr>
              <a:xfrm>
                <a:off x="2083144" y="6506573"/>
                <a:ext cx="186443" cy="141575"/>
              </a:xfrm>
              <a:prstGeom prst="rect">
                <a:avLst/>
              </a:prstGeom>
              <a:noFill/>
            </p:spPr>
            <p:txBody>
              <a:bodyPr wrap="none" lIns="0" tIns="0" rIns="0" bIns="0" rtlCol="0">
                <a:spAutoFit/>
              </a:bodyPr>
              <a:lstStyle/>
              <a:p>
                <a:pPr indent="-269703">
                  <a:spcAft>
                    <a:spcPts val="885"/>
                  </a:spcAft>
                </a:pPr>
                <a:r>
                  <a:rPr lang="en-GB" sz="971" noProof="1"/>
                  <a:t>. • .</a:t>
                </a:r>
              </a:p>
            </p:txBody>
          </p:sp>
          <p:sp>
            <p:nvSpPr>
              <p:cNvPr id="5" name="Oval 4">
                <a:extLst>
                  <a:ext uri="{FF2B5EF4-FFF2-40B4-BE49-F238E27FC236}">
                    <a16:creationId xmlns:a16="http://schemas.microsoft.com/office/drawing/2014/main" xmlns="" id="{63F241A5-E6CE-4537-8BEA-74923A591D14}"/>
                  </a:ext>
                </a:extLst>
              </p:cNvPr>
              <p:cNvSpPr/>
              <p:nvPr/>
            </p:nvSpPr>
            <p:spPr>
              <a:xfrm>
                <a:off x="4648105" y="1566526"/>
                <a:ext cx="3251115" cy="2938973"/>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Rounded Corners 68">
              <a:extLst>
                <a:ext uri="{FF2B5EF4-FFF2-40B4-BE49-F238E27FC236}">
                  <a16:creationId xmlns:a16="http://schemas.microsoft.com/office/drawing/2014/main" xmlns="" id="{FD401C6E-0EE5-4806-91DA-A5B86B25677D}"/>
                </a:ext>
              </a:extLst>
            </p:cNvPr>
            <p:cNvSpPr/>
            <p:nvPr/>
          </p:nvSpPr>
          <p:spPr>
            <a:xfrm>
              <a:off x="1668544" y="1168924"/>
              <a:ext cx="2554664" cy="51847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Flight time &amp; </a:t>
              </a:r>
              <a:r>
                <a:rPr lang="en-US" sz="1400" b="1" dirty="0" smtClean="0">
                  <a:solidFill>
                    <a:schemeClr val="tx1"/>
                  </a:solidFill>
                  <a:latin typeface="Arial Black" panose="020B0A04020102020204" pitchFamily="34" charset="0"/>
                </a:rPr>
                <a:t>range</a:t>
              </a:r>
              <a:endParaRPr lang="en-US" sz="1400" b="1" dirty="0">
                <a:solidFill>
                  <a:schemeClr val="tx1"/>
                </a:solidFill>
                <a:latin typeface="Arial Black" panose="020B0A04020102020204" pitchFamily="34" charset="0"/>
              </a:endParaRPr>
            </a:p>
          </p:txBody>
        </p:sp>
        <p:sp>
          <p:nvSpPr>
            <p:cNvPr id="70" name="Rectangle: Rounded Corners 69">
              <a:extLst>
                <a:ext uri="{FF2B5EF4-FFF2-40B4-BE49-F238E27FC236}">
                  <a16:creationId xmlns:a16="http://schemas.microsoft.com/office/drawing/2014/main" xmlns="" id="{F5E9BCD8-B29C-487F-9492-A98345A81D42}"/>
                </a:ext>
              </a:extLst>
            </p:cNvPr>
            <p:cNvSpPr/>
            <p:nvPr/>
          </p:nvSpPr>
          <p:spPr>
            <a:xfrm>
              <a:off x="1686083" y="2737576"/>
              <a:ext cx="2554664" cy="45091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High initial cost</a:t>
              </a:r>
            </a:p>
          </p:txBody>
        </p:sp>
        <p:sp>
          <p:nvSpPr>
            <p:cNvPr id="71" name="Rectangle: Rounded Corners 70">
              <a:extLst>
                <a:ext uri="{FF2B5EF4-FFF2-40B4-BE49-F238E27FC236}">
                  <a16:creationId xmlns:a16="http://schemas.microsoft.com/office/drawing/2014/main" xmlns="" id="{2B9EA794-AFBE-4CD2-9970-59C6F126DDD9}"/>
                </a:ext>
              </a:extLst>
            </p:cNvPr>
            <p:cNvSpPr/>
            <p:nvPr/>
          </p:nvSpPr>
          <p:spPr>
            <a:xfrm>
              <a:off x="1681111" y="4505498"/>
              <a:ext cx="2554664" cy="74837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latin typeface="Arial Black" panose="020B0A04020102020204" pitchFamily="34" charset="0"/>
                </a:rPr>
                <a:t>Land holding, High tension electric line, trees  </a:t>
              </a:r>
              <a:endParaRPr lang="en-US" sz="1400" b="1" dirty="0">
                <a:solidFill>
                  <a:schemeClr val="tx1"/>
                </a:solidFill>
                <a:latin typeface="Arial Black" panose="020B0A04020102020204" pitchFamily="34" charset="0"/>
              </a:endParaRPr>
            </a:p>
          </p:txBody>
        </p:sp>
        <p:sp>
          <p:nvSpPr>
            <p:cNvPr id="72" name="Rectangle: Rounded Corners 71">
              <a:extLst>
                <a:ext uri="{FF2B5EF4-FFF2-40B4-BE49-F238E27FC236}">
                  <a16:creationId xmlns:a16="http://schemas.microsoft.com/office/drawing/2014/main" xmlns="" id="{743D149F-53E3-44B4-A684-DE7C9C7D254E}"/>
                </a:ext>
              </a:extLst>
            </p:cNvPr>
            <p:cNvSpPr/>
            <p:nvPr/>
          </p:nvSpPr>
          <p:spPr>
            <a:xfrm>
              <a:off x="8306579" y="1179919"/>
              <a:ext cx="2554664" cy="50748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Connectivity </a:t>
              </a:r>
              <a:r>
                <a:rPr lang="en-US" sz="1400" b="1" dirty="0" smtClean="0">
                  <a:solidFill>
                    <a:schemeClr val="tx1"/>
                  </a:solidFill>
                  <a:latin typeface="Arial Black" panose="020B0A04020102020204" pitchFamily="34" charset="0"/>
                </a:rPr>
                <a:t>(interruptions)</a:t>
              </a:r>
              <a:endParaRPr lang="en-US" sz="1400" b="1" dirty="0">
                <a:solidFill>
                  <a:schemeClr val="tx1"/>
                </a:solidFill>
                <a:latin typeface="Arial Black" panose="020B0A04020102020204" pitchFamily="34" charset="0"/>
              </a:endParaRPr>
            </a:p>
          </p:txBody>
        </p:sp>
        <p:sp>
          <p:nvSpPr>
            <p:cNvPr id="73" name="Rectangle: Rounded Corners 72">
              <a:extLst>
                <a:ext uri="{FF2B5EF4-FFF2-40B4-BE49-F238E27FC236}">
                  <a16:creationId xmlns:a16="http://schemas.microsoft.com/office/drawing/2014/main" xmlns="" id="{DF16E76D-E0EE-4CEF-B69F-70D31490A7F0}"/>
                </a:ext>
              </a:extLst>
            </p:cNvPr>
            <p:cNvSpPr/>
            <p:nvPr/>
          </p:nvSpPr>
          <p:spPr>
            <a:xfrm>
              <a:off x="8296589" y="1885498"/>
              <a:ext cx="2554664" cy="162291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latin typeface="Arial Black" panose="020B0A04020102020204" pitchFamily="34" charset="0"/>
                </a:rPr>
                <a:t>Performance weather dependent and weather highly variable (</a:t>
              </a:r>
              <a:r>
                <a:rPr lang="en-US" sz="1400" b="1" dirty="0">
                  <a:solidFill>
                    <a:schemeClr val="tx1"/>
                  </a:solidFill>
                  <a:latin typeface="Arial Black" panose="020B0A04020102020204" pitchFamily="34" charset="0"/>
                </a:rPr>
                <a:t>Windy &amp; rainy conditions restricts drone flying)</a:t>
              </a:r>
            </a:p>
          </p:txBody>
        </p:sp>
        <p:sp>
          <p:nvSpPr>
            <p:cNvPr id="74" name="Rectangle: Rounded Corners 73">
              <a:extLst>
                <a:ext uri="{FF2B5EF4-FFF2-40B4-BE49-F238E27FC236}">
                  <a16:creationId xmlns:a16="http://schemas.microsoft.com/office/drawing/2014/main" xmlns="" id="{AAE5A081-2A1E-452E-A515-8D20EE9D55DD}"/>
                </a:ext>
              </a:extLst>
            </p:cNvPr>
            <p:cNvSpPr/>
            <p:nvPr/>
          </p:nvSpPr>
          <p:spPr>
            <a:xfrm>
              <a:off x="8319146" y="4086519"/>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Knowledge &amp; skills (Requires specialized skills &amp; knowledge)</a:t>
              </a:r>
            </a:p>
          </p:txBody>
        </p:sp>
      </p:grpSp>
      <p:sp>
        <p:nvSpPr>
          <p:cNvPr id="77" name="Title 1">
            <a:extLst>
              <a:ext uri="{FF2B5EF4-FFF2-40B4-BE49-F238E27FC236}">
                <a16:creationId xmlns:a16="http://schemas.microsoft.com/office/drawing/2014/main" xmlns="" id="{85AF7C34-6230-49C0-8C9D-88E1334A2789}"/>
              </a:ext>
            </a:extLst>
          </p:cNvPr>
          <p:cNvSpPr txBox="1">
            <a:spLocks/>
          </p:cNvSpPr>
          <p:nvPr/>
        </p:nvSpPr>
        <p:spPr>
          <a:xfrm>
            <a:off x="800896" y="134934"/>
            <a:ext cx="10300631" cy="43615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latin typeface="Arial Black" panose="020B0A04020102020204" pitchFamily="34" charset="0"/>
              </a:rPr>
              <a:t>Some issues/challenges </a:t>
            </a:r>
            <a:r>
              <a:rPr lang="en-US" sz="2400" dirty="0">
                <a:latin typeface="Arial Black" panose="020B0A04020102020204" pitchFamily="34" charset="0"/>
              </a:rPr>
              <a:t>with drone applications in agriculture</a:t>
            </a:r>
          </a:p>
        </p:txBody>
      </p:sp>
      <p:sp>
        <p:nvSpPr>
          <p:cNvPr id="62" name="Rectangle: Rounded Corners 69">
            <a:extLst>
              <a:ext uri="{FF2B5EF4-FFF2-40B4-BE49-F238E27FC236}">
                <a16:creationId xmlns:a16="http://schemas.microsoft.com/office/drawing/2014/main" xmlns="" id="{F5E9BCD8-B29C-487F-9492-A98345A81D42}"/>
              </a:ext>
            </a:extLst>
          </p:cNvPr>
          <p:cNvSpPr/>
          <p:nvPr/>
        </p:nvSpPr>
        <p:spPr>
          <a:xfrm>
            <a:off x="1650299" y="3461277"/>
            <a:ext cx="2502439" cy="74147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latin typeface="Arial Black" panose="020B0A04020102020204" pitchFamily="34" charset="0"/>
              </a:rPr>
              <a:t>Agril</a:t>
            </a:r>
            <a:r>
              <a:rPr lang="en-US" sz="1400" b="1" dirty="0" smtClean="0">
                <a:solidFill>
                  <a:schemeClr val="tx1"/>
                </a:solidFill>
                <a:latin typeface="Arial Black" panose="020B0A04020102020204" pitchFamily="34" charset="0"/>
              </a:rPr>
              <a:t>. Drone training institutes- not available</a:t>
            </a:r>
            <a:endParaRPr lang="en-US" sz="1400" b="1" dirty="0">
              <a:solidFill>
                <a:schemeClr val="tx1"/>
              </a:solidFill>
              <a:latin typeface="Arial Black" panose="020B0A04020102020204" pitchFamily="34" charset="0"/>
            </a:endParaRPr>
          </a:p>
        </p:txBody>
      </p:sp>
      <p:sp>
        <p:nvSpPr>
          <p:cNvPr id="63" name="Rectangle: Rounded Corners 69">
            <a:extLst>
              <a:ext uri="{FF2B5EF4-FFF2-40B4-BE49-F238E27FC236}">
                <a16:creationId xmlns:a16="http://schemas.microsoft.com/office/drawing/2014/main" xmlns="" id="{F5E9BCD8-B29C-487F-9492-A98345A81D42}"/>
              </a:ext>
            </a:extLst>
          </p:cNvPr>
          <p:cNvSpPr/>
          <p:nvPr/>
        </p:nvSpPr>
        <p:spPr>
          <a:xfrm>
            <a:off x="1618853" y="1956968"/>
            <a:ext cx="2502439" cy="45091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latin typeface="Arial Black" panose="020B0A04020102020204" pitchFamily="34" charset="0"/>
              </a:rPr>
              <a:t>Life cycle of battery</a:t>
            </a:r>
            <a:endParaRPr lang="en-US" sz="1400" b="1" dirty="0">
              <a:solidFill>
                <a:schemeClr val="tx1"/>
              </a:solidFill>
              <a:latin typeface="Arial Black" panose="020B0A04020102020204" pitchFamily="34" charset="0"/>
            </a:endParaRPr>
          </a:p>
        </p:txBody>
      </p:sp>
      <p:sp>
        <p:nvSpPr>
          <p:cNvPr id="84" name="Rectangle: Rounded Corners 71">
            <a:extLst>
              <a:ext uri="{FF2B5EF4-FFF2-40B4-BE49-F238E27FC236}">
                <a16:creationId xmlns:a16="http://schemas.microsoft.com/office/drawing/2014/main" xmlns="" id="{743D149F-53E3-44B4-A684-DE7C9C7D254E}"/>
              </a:ext>
            </a:extLst>
          </p:cNvPr>
          <p:cNvSpPr/>
          <p:nvPr/>
        </p:nvSpPr>
        <p:spPr>
          <a:xfrm>
            <a:off x="4559209" y="4548429"/>
            <a:ext cx="3177213" cy="11830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latin typeface="Arial Black" panose="020B0A04020102020204" pitchFamily="34" charset="0"/>
              </a:rPr>
              <a:t>Legislative and regulatory issues- lack of knowledge to drone operators, dynamically changing, permissions </a:t>
            </a:r>
            <a:r>
              <a:rPr lang="en-US" sz="1400" b="1" dirty="0" err="1" smtClean="0">
                <a:solidFill>
                  <a:schemeClr val="tx1"/>
                </a:solidFill>
                <a:latin typeface="Arial Black" panose="020B0A04020102020204" pitchFamily="34" charset="0"/>
              </a:rPr>
              <a:t>etc</a:t>
            </a:r>
            <a:endParaRPr lang="en-US" sz="1400" b="1" dirty="0">
              <a:solidFill>
                <a:schemeClr val="tx1"/>
              </a:solidFill>
              <a:latin typeface="Arial Black" panose="020B0A04020102020204" pitchFamily="34" charset="0"/>
            </a:endParaRPr>
          </a:p>
        </p:txBody>
      </p:sp>
      <p:sp>
        <p:nvSpPr>
          <p:cNvPr id="85" name="Rectangle: Rounded Corners 68">
            <a:extLst>
              <a:ext uri="{FF2B5EF4-FFF2-40B4-BE49-F238E27FC236}">
                <a16:creationId xmlns:a16="http://schemas.microsoft.com/office/drawing/2014/main" xmlns="" id="{FD401C6E-0EE5-4806-91DA-A5B86B25677D}"/>
              </a:ext>
            </a:extLst>
          </p:cNvPr>
          <p:cNvSpPr/>
          <p:nvPr/>
        </p:nvSpPr>
        <p:spPr>
          <a:xfrm>
            <a:off x="4699991" y="647273"/>
            <a:ext cx="2502439" cy="7101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latin typeface="Arial Black" panose="020B0A04020102020204" pitchFamily="34" charset="0"/>
              </a:rPr>
              <a:t>Certified formulations-chemicals and nutrients</a:t>
            </a:r>
            <a:endParaRPr lang="en-US" sz="14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01377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4642" y="2054739"/>
            <a:ext cx="8578246" cy="2123658"/>
          </a:xfrm>
          <a:prstGeom prst="rect">
            <a:avLst/>
          </a:prstGeom>
          <a:noFill/>
        </p:spPr>
        <p:txBody>
          <a:bodyPr wrap="none" rtlCol="0">
            <a:spAutoFit/>
          </a:bodyPr>
          <a:lstStyle/>
          <a:p>
            <a:pPr algn="ctr"/>
            <a:r>
              <a:rPr lang="en-IN" sz="6600" b="1" dirty="0" smtClean="0">
                <a:solidFill>
                  <a:srgbClr val="002060"/>
                </a:solidFill>
              </a:rPr>
              <a:t>Drone applications </a:t>
            </a:r>
          </a:p>
          <a:p>
            <a:pPr algn="ctr"/>
            <a:r>
              <a:rPr lang="en-IN" sz="6600" b="1" dirty="0" smtClean="0">
                <a:solidFill>
                  <a:srgbClr val="002060"/>
                </a:solidFill>
              </a:rPr>
              <a:t>for precision agriculture</a:t>
            </a:r>
            <a:endParaRPr lang="en-IN" sz="6600" b="1" dirty="0">
              <a:solidFill>
                <a:srgbClr val="002060"/>
              </a:solidFill>
            </a:endParaRPr>
          </a:p>
        </p:txBody>
      </p:sp>
    </p:spTree>
    <p:extLst>
      <p:ext uri="{BB962C8B-B14F-4D97-AF65-F5344CB8AC3E}">
        <p14:creationId xmlns:p14="http://schemas.microsoft.com/office/powerpoint/2010/main" val="2605609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37D3DFA-107B-41BE-BB87-94526DE4F2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76663" y="207432"/>
            <a:ext cx="8399197" cy="6443136"/>
          </a:xfrm>
          <a:prstGeom prst="rect">
            <a:avLst/>
          </a:prstGeom>
        </p:spPr>
      </p:pic>
      <p:sp>
        <p:nvSpPr>
          <p:cNvPr id="7" name="Title 3">
            <a:extLst>
              <a:ext uri="{FF2B5EF4-FFF2-40B4-BE49-F238E27FC236}">
                <a16:creationId xmlns="" xmlns:a16="http://schemas.microsoft.com/office/drawing/2014/main" id="{10F8467D-D32B-47B2-B252-056A557610F4}"/>
              </a:ext>
            </a:extLst>
          </p:cNvPr>
          <p:cNvSpPr txBox="1">
            <a:spLocks/>
          </p:cNvSpPr>
          <p:nvPr/>
        </p:nvSpPr>
        <p:spPr>
          <a:xfrm>
            <a:off x="8867896" y="773230"/>
            <a:ext cx="3218213" cy="7113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ea typeface="+mn-ea"/>
                <a:cs typeface="Times New Roman" panose="02020603050405020304" pitchFamily="18" charset="0"/>
              </a:rPr>
              <a:t>Mapping Drone </a:t>
            </a:r>
          </a:p>
        </p:txBody>
      </p:sp>
      <p:sp>
        <p:nvSpPr>
          <p:cNvPr id="8" name="Rectangle 7">
            <a:extLst>
              <a:ext uri="{FF2B5EF4-FFF2-40B4-BE49-F238E27FC236}">
                <a16:creationId xmlns="" xmlns:a16="http://schemas.microsoft.com/office/drawing/2014/main" id="{82A82A12-ACFE-4E70-B944-AFBA30E74551}"/>
              </a:ext>
            </a:extLst>
          </p:cNvPr>
          <p:cNvSpPr/>
          <p:nvPr/>
        </p:nvSpPr>
        <p:spPr>
          <a:xfrm flipH="1">
            <a:off x="-122682" y="5219049"/>
            <a:ext cx="4282728" cy="738664"/>
          </a:xfrm>
          <a:prstGeom prst="rect">
            <a:avLst/>
          </a:prstGeom>
        </p:spPr>
        <p:txBody>
          <a:bodyPr wrap="square">
            <a:spAutoFit/>
          </a:bodyPr>
          <a:lstStyle/>
          <a:p>
            <a:pPr marL="52388" algn="ctr"/>
            <a:r>
              <a:rPr lang="en-IN" sz="1400" b="1" dirty="0">
                <a:solidFill>
                  <a:srgbClr val="C00000"/>
                </a:solidFill>
                <a:latin typeface="Arial" pitchFamily="34" charset="0"/>
                <a:cs typeface="Arial" pitchFamily="34" charset="0"/>
              </a:rPr>
              <a:t>Optimisation of operating parameters of spraying drone. (Collaboration: Mahindra &amp; Mahindra Ltd, Mumbai)</a:t>
            </a:r>
          </a:p>
        </p:txBody>
      </p:sp>
      <p:sp>
        <p:nvSpPr>
          <p:cNvPr id="9" name="Rectangle 8">
            <a:extLst>
              <a:ext uri="{FF2B5EF4-FFF2-40B4-BE49-F238E27FC236}">
                <a16:creationId xmlns="" xmlns:a16="http://schemas.microsoft.com/office/drawing/2014/main" id="{1E133E95-2335-4D9F-A472-38A8BB154862}"/>
              </a:ext>
            </a:extLst>
          </p:cNvPr>
          <p:cNvSpPr/>
          <p:nvPr/>
        </p:nvSpPr>
        <p:spPr>
          <a:xfrm>
            <a:off x="16140" y="2357258"/>
            <a:ext cx="4069265" cy="523220"/>
          </a:xfrm>
          <a:prstGeom prst="rect">
            <a:avLst/>
          </a:prstGeom>
        </p:spPr>
        <p:txBody>
          <a:bodyPr wrap="square">
            <a:spAutoFit/>
          </a:bodyPr>
          <a:lstStyle/>
          <a:p>
            <a:pPr algn="ctr"/>
            <a:r>
              <a:rPr lang="en-IN" sz="1400" b="1" dirty="0">
                <a:solidFill>
                  <a:srgbClr val="C00000"/>
                </a:solidFill>
                <a:latin typeface="Arial" pitchFamily="34" charset="0"/>
                <a:cs typeface="Arial" pitchFamily="34" charset="0"/>
              </a:rPr>
              <a:t>Collection of spectral signatures of different crops under different water stress conditions.</a:t>
            </a:r>
          </a:p>
        </p:txBody>
      </p:sp>
      <p:pic>
        <p:nvPicPr>
          <p:cNvPr id="10" name="Picture 9">
            <a:extLst>
              <a:ext uri="{FF2B5EF4-FFF2-40B4-BE49-F238E27FC236}">
                <a16:creationId xmlns="" xmlns:a16="http://schemas.microsoft.com/office/drawing/2014/main" id="{DB88F071-4245-47DE-BA73-F114A09070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003" y="145279"/>
            <a:ext cx="3707357" cy="2085388"/>
          </a:xfrm>
          <a:prstGeom prst="rect">
            <a:avLst/>
          </a:prstGeom>
          <a:ln>
            <a:noFill/>
          </a:ln>
          <a:effectLst>
            <a:outerShdw blurRad="292100" dist="139700" dir="2700000" algn="tl" rotWithShape="0">
              <a:srgbClr val="333333">
                <a:alpha val="65000"/>
              </a:srgbClr>
            </a:outerShdw>
          </a:effectLst>
        </p:spPr>
      </p:pic>
      <p:pic>
        <p:nvPicPr>
          <p:cNvPr id="11" name="Picture 10" descr="spraying drone 1.JPG">
            <a:extLst>
              <a:ext uri="{FF2B5EF4-FFF2-40B4-BE49-F238E27FC236}">
                <a16:creationId xmlns="" xmlns:a16="http://schemas.microsoft.com/office/drawing/2014/main" id="{5F2A8DA4-0C1E-49EA-BD49-A31E9DEAC09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96333" y="3000251"/>
            <a:ext cx="3549002" cy="2099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3525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2B4C5B04-702D-4B72-BA04-E3F0053F26C9}"/>
              </a:ext>
            </a:extLst>
          </p:cNvPr>
          <p:cNvSpPr txBox="1"/>
          <p:nvPr/>
        </p:nvSpPr>
        <p:spPr>
          <a:xfrm>
            <a:off x="138239" y="1256499"/>
            <a:ext cx="2363661" cy="2554545"/>
          </a:xfrm>
          <a:prstGeom prst="rect">
            <a:avLst/>
          </a:prstGeom>
          <a:noFill/>
        </p:spPr>
        <p:txBody>
          <a:bodyPr wrap="square" rtlCol="0">
            <a:spAutoFit/>
          </a:bodyPr>
          <a:lstStyle/>
          <a:p>
            <a:r>
              <a:rPr lang="en-IN"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Times New Roman" panose="02020603050405020304" pitchFamily="18" charset="0"/>
              </a:rPr>
              <a:t>Real Time Variable Rate Nutrient Applicator </a:t>
            </a:r>
            <a:endParaRPr lang="en-US"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926A5E14-4BCD-44C6-8B64-EA27EDBF46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1900" y="737147"/>
            <a:ext cx="9232900" cy="6120853"/>
          </a:xfrm>
          <a:prstGeom prst="rect">
            <a:avLst/>
          </a:prstGeom>
        </p:spPr>
      </p:pic>
    </p:spTree>
    <p:extLst>
      <p:ext uri="{BB962C8B-B14F-4D97-AF65-F5344CB8AC3E}">
        <p14:creationId xmlns:p14="http://schemas.microsoft.com/office/powerpoint/2010/main" val="3437267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2088656626"/>
              </p:ext>
            </p:extLst>
          </p:nvPr>
        </p:nvGraphicFramePr>
        <p:xfrm>
          <a:off x="952901" y="1383426"/>
          <a:ext cx="10250905" cy="4715268"/>
        </p:xfrm>
        <a:graphic>
          <a:graphicData uri="http://schemas.openxmlformats.org/drawingml/2006/table">
            <a:tbl>
              <a:tblPr firstRow="1" bandRow="1">
                <a:tableStyleId>{5C22544A-7EE6-4342-B048-85BDC9FD1C3A}</a:tableStyleId>
              </a:tblPr>
              <a:tblGrid>
                <a:gridCol w="1203158">
                  <a:extLst>
                    <a:ext uri="{9D8B030D-6E8A-4147-A177-3AD203B41FA5}">
                      <a16:colId xmlns:a16="http://schemas.microsoft.com/office/drawing/2014/main" xmlns="" val="20000"/>
                    </a:ext>
                  </a:extLst>
                </a:gridCol>
                <a:gridCol w="6507901">
                  <a:extLst>
                    <a:ext uri="{9D8B030D-6E8A-4147-A177-3AD203B41FA5}">
                      <a16:colId xmlns:a16="http://schemas.microsoft.com/office/drawing/2014/main" xmlns="" val="20001"/>
                    </a:ext>
                  </a:extLst>
                </a:gridCol>
                <a:gridCol w="2539846">
                  <a:extLst>
                    <a:ext uri="{9D8B030D-6E8A-4147-A177-3AD203B41FA5}">
                      <a16:colId xmlns:a16="http://schemas.microsoft.com/office/drawing/2014/main" xmlns="" val="20002"/>
                    </a:ext>
                  </a:extLst>
                </a:gridCol>
              </a:tblGrid>
              <a:tr h="454524">
                <a:tc>
                  <a:txBody>
                    <a:bodyPr/>
                    <a:lstStyle/>
                    <a:p>
                      <a:pPr algn="ctr"/>
                      <a:r>
                        <a:rPr lang="en-IN" sz="2400" dirty="0"/>
                        <a:t>S. N.</a:t>
                      </a:r>
                    </a:p>
                  </a:txBody>
                  <a:tcPr/>
                </a:tc>
                <a:tc>
                  <a:txBody>
                    <a:bodyPr/>
                    <a:lstStyle/>
                    <a:p>
                      <a:pPr algn="ctr"/>
                      <a:r>
                        <a:rPr lang="en-IN" sz="2400" dirty="0" smtClean="0"/>
                        <a:t>Drones</a:t>
                      </a:r>
                      <a:endParaRPr lang="en-IN" sz="2400" dirty="0"/>
                    </a:p>
                  </a:txBody>
                  <a:tcPr/>
                </a:tc>
                <a:tc>
                  <a:txBody>
                    <a:bodyPr/>
                    <a:lstStyle/>
                    <a:p>
                      <a:pPr algn="ctr"/>
                      <a:r>
                        <a:rPr lang="en-IN" sz="2400" dirty="0"/>
                        <a:t>Quantity</a:t>
                      </a:r>
                    </a:p>
                  </a:txBody>
                  <a:tcPr/>
                </a:tc>
                <a:extLst>
                  <a:ext uri="{0D108BD9-81ED-4DB2-BD59-A6C34878D82A}">
                    <a16:rowId xmlns:a16="http://schemas.microsoft.com/office/drawing/2014/main" xmlns="" val="10000"/>
                  </a:ext>
                </a:extLst>
              </a:tr>
              <a:tr h="433404">
                <a:tc>
                  <a:txBody>
                    <a:bodyPr/>
                    <a:lstStyle/>
                    <a:p>
                      <a:pPr algn="ctr"/>
                      <a:r>
                        <a:rPr lang="en-IN" sz="2400" dirty="0"/>
                        <a:t>1</a:t>
                      </a:r>
                    </a:p>
                  </a:txBody>
                  <a:tcPr/>
                </a:tc>
                <a:tc>
                  <a:txBody>
                    <a:bodyPr/>
                    <a:lstStyle/>
                    <a:p>
                      <a:pPr algn="l"/>
                      <a:r>
                        <a:rPr lang="en-IN" sz="2400" dirty="0"/>
                        <a:t>Hyper-spectral imaging</a:t>
                      </a:r>
                      <a:r>
                        <a:rPr lang="en-IN" sz="2400" baseline="0" dirty="0"/>
                        <a:t> drone</a:t>
                      </a:r>
                      <a:endParaRPr lang="en-IN" sz="2400" dirty="0"/>
                    </a:p>
                  </a:txBody>
                  <a:tcPr/>
                </a:tc>
                <a:tc>
                  <a:txBody>
                    <a:bodyPr/>
                    <a:lstStyle/>
                    <a:p>
                      <a:pPr algn="ctr"/>
                      <a:r>
                        <a:rPr lang="en-IN" sz="2400" dirty="0"/>
                        <a:t>1</a:t>
                      </a:r>
                    </a:p>
                  </a:txBody>
                  <a:tcPr/>
                </a:tc>
                <a:extLst>
                  <a:ext uri="{0D108BD9-81ED-4DB2-BD59-A6C34878D82A}">
                    <a16:rowId xmlns:a16="http://schemas.microsoft.com/office/drawing/2014/main" xmlns="" val="10001"/>
                  </a:ext>
                </a:extLst>
              </a:tr>
              <a:tr h="433404">
                <a:tc>
                  <a:txBody>
                    <a:bodyPr/>
                    <a:lstStyle/>
                    <a:p>
                      <a:pPr algn="ctr"/>
                      <a:r>
                        <a:rPr lang="en-IN" sz="2400" dirty="0"/>
                        <a:t>2</a:t>
                      </a:r>
                    </a:p>
                  </a:txBody>
                  <a:tcPr/>
                </a:tc>
                <a:tc>
                  <a:txBody>
                    <a:bodyPr/>
                    <a:lstStyle/>
                    <a:p>
                      <a:pPr algn="l"/>
                      <a:r>
                        <a:rPr lang="en-IN" sz="2400" dirty="0"/>
                        <a:t>Fixed wing (VTOL) drone</a:t>
                      </a:r>
                    </a:p>
                  </a:txBody>
                  <a:tcPr/>
                </a:tc>
                <a:tc>
                  <a:txBody>
                    <a:bodyPr/>
                    <a:lstStyle/>
                    <a:p>
                      <a:pPr algn="ctr"/>
                      <a:r>
                        <a:rPr lang="en-IN" sz="2400" dirty="0"/>
                        <a:t>1</a:t>
                      </a:r>
                    </a:p>
                  </a:txBody>
                  <a:tcPr/>
                </a:tc>
                <a:extLst>
                  <a:ext uri="{0D108BD9-81ED-4DB2-BD59-A6C34878D82A}">
                    <a16:rowId xmlns:a16="http://schemas.microsoft.com/office/drawing/2014/main" xmlns="" val="10002"/>
                  </a:ext>
                </a:extLst>
              </a:tr>
              <a:tr h="528834">
                <a:tc>
                  <a:txBody>
                    <a:bodyPr/>
                    <a:lstStyle/>
                    <a:p>
                      <a:pPr algn="ctr"/>
                      <a:r>
                        <a:rPr lang="en-IN" sz="2400" dirty="0"/>
                        <a:t>3</a:t>
                      </a:r>
                    </a:p>
                  </a:txBody>
                  <a:tcPr/>
                </a:tc>
                <a:tc>
                  <a:txBody>
                    <a:bodyPr/>
                    <a:lstStyle/>
                    <a:p>
                      <a:pPr algn="l"/>
                      <a:r>
                        <a:rPr lang="en-IN" sz="2400" dirty="0"/>
                        <a:t>Mapping drone with thermal</a:t>
                      </a:r>
                      <a:r>
                        <a:rPr lang="en-IN" sz="2400" baseline="0" dirty="0"/>
                        <a:t> and 3D </a:t>
                      </a:r>
                      <a:r>
                        <a:rPr lang="en-IN" sz="2400" baseline="0" dirty="0" err="1"/>
                        <a:t>LiDAR</a:t>
                      </a:r>
                      <a:endParaRPr lang="en-IN" sz="2400" dirty="0"/>
                    </a:p>
                  </a:txBody>
                  <a:tcPr/>
                </a:tc>
                <a:tc>
                  <a:txBody>
                    <a:bodyPr/>
                    <a:lstStyle/>
                    <a:p>
                      <a:pPr algn="ctr"/>
                      <a:r>
                        <a:rPr lang="en-IN" sz="2400" dirty="0"/>
                        <a:t>1</a:t>
                      </a:r>
                    </a:p>
                  </a:txBody>
                  <a:tcPr/>
                </a:tc>
                <a:extLst>
                  <a:ext uri="{0D108BD9-81ED-4DB2-BD59-A6C34878D82A}">
                    <a16:rowId xmlns:a16="http://schemas.microsoft.com/office/drawing/2014/main" xmlns="" val="10003"/>
                  </a:ext>
                </a:extLst>
              </a:tr>
              <a:tr h="454524">
                <a:tc>
                  <a:txBody>
                    <a:bodyPr/>
                    <a:lstStyle/>
                    <a:p>
                      <a:pPr algn="ctr"/>
                      <a:r>
                        <a:rPr lang="en-IN" sz="2400" dirty="0"/>
                        <a:t>4</a:t>
                      </a:r>
                    </a:p>
                  </a:txBody>
                  <a:tcPr/>
                </a:tc>
                <a:tc>
                  <a:txBody>
                    <a:bodyPr/>
                    <a:lstStyle/>
                    <a:p>
                      <a:pPr algn="l"/>
                      <a:r>
                        <a:rPr lang="en-IN" sz="2400" dirty="0"/>
                        <a:t>Mapping drone with RGB</a:t>
                      </a:r>
                    </a:p>
                  </a:txBody>
                  <a:tcPr/>
                </a:tc>
                <a:tc>
                  <a:txBody>
                    <a:bodyPr/>
                    <a:lstStyle/>
                    <a:p>
                      <a:pPr algn="ctr"/>
                      <a:r>
                        <a:rPr lang="en-IN" sz="2400" dirty="0"/>
                        <a:t>2</a:t>
                      </a:r>
                    </a:p>
                  </a:txBody>
                  <a:tcPr/>
                </a:tc>
                <a:extLst>
                  <a:ext uri="{0D108BD9-81ED-4DB2-BD59-A6C34878D82A}">
                    <a16:rowId xmlns:a16="http://schemas.microsoft.com/office/drawing/2014/main" xmlns="" val="10004"/>
                  </a:ext>
                </a:extLst>
              </a:tr>
              <a:tr h="454524">
                <a:tc>
                  <a:txBody>
                    <a:bodyPr/>
                    <a:lstStyle/>
                    <a:p>
                      <a:pPr algn="ctr"/>
                      <a:r>
                        <a:rPr lang="en-IN" sz="2400" dirty="0"/>
                        <a:t>5</a:t>
                      </a:r>
                    </a:p>
                  </a:txBody>
                  <a:tcPr/>
                </a:tc>
                <a:tc>
                  <a:txBody>
                    <a:bodyPr/>
                    <a:lstStyle/>
                    <a:p>
                      <a:pPr algn="l"/>
                      <a:r>
                        <a:rPr lang="en-IN" sz="2400" dirty="0"/>
                        <a:t>Spraying drones</a:t>
                      </a:r>
                    </a:p>
                  </a:txBody>
                  <a:tcPr/>
                </a:tc>
                <a:tc>
                  <a:txBody>
                    <a:bodyPr/>
                    <a:lstStyle/>
                    <a:p>
                      <a:pPr algn="ctr"/>
                      <a:r>
                        <a:rPr lang="en-IN" sz="2400" dirty="0"/>
                        <a:t>3</a:t>
                      </a:r>
                    </a:p>
                  </a:txBody>
                  <a:tcPr/>
                </a:tc>
                <a:extLst>
                  <a:ext uri="{0D108BD9-81ED-4DB2-BD59-A6C34878D82A}">
                    <a16:rowId xmlns:a16="http://schemas.microsoft.com/office/drawing/2014/main" xmlns="" val="10005"/>
                  </a:ext>
                </a:extLst>
              </a:tr>
              <a:tr h="528834">
                <a:tc>
                  <a:txBody>
                    <a:bodyPr/>
                    <a:lstStyle/>
                    <a:p>
                      <a:pPr algn="ctr"/>
                      <a:r>
                        <a:rPr lang="en-IN" sz="2400" dirty="0"/>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a:t>Spraying  and spreading</a:t>
                      </a:r>
                      <a:r>
                        <a:rPr lang="en-IN" sz="2400" baseline="0" dirty="0"/>
                        <a:t> </a:t>
                      </a:r>
                      <a:r>
                        <a:rPr lang="en-IN" sz="2400" dirty="0"/>
                        <a:t>drones</a:t>
                      </a:r>
                    </a:p>
                  </a:txBody>
                  <a:tcPr/>
                </a:tc>
                <a:tc>
                  <a:txBody>
                    <a:bodyPr/>
                    <a:lstStyle/>
                    <a:p>
                      <a:pPr algn="ctr"/>
                      <a:r>
                        <a:rPr lang="en-IN" sz="2400" dirty="0"/>
                        <a:t>3</a:t>
                      </a:r>
                    </a:p>
                  </a:txBody>
                  <a:tcPr/>
                </a:tc>
                <a:extLst>
                  <a:ext uri="{0D108BD9-81ED-4DB2-BD59-A6C34878D82A}">
                    <a16:rowId xmlns:a16="http://schemas.microsoft.com/office/drawing/2014/main" xmlns="" val="10006"/>
                  </a:ext>
                </a:extLst>
              </a:tr>
              <a:tr h="454524">
                <a:tc>
                  <a:txBody>
                    <a:bodyPr/>
                    <a:lstStyle/>
                    <a:p>
                      <a:pPr algn="ctr"/>
                      <a:r>
                        <a:rPr lang="en-IN" sz="2400" dirty="0"/>
                        <a:t>7</a:t>
                      </a:r>
                    </a:p>
                  </a:txBody>
                  <a:tcPr/>
                </a:tc>
                <a:tc>
                  <a:txBody>
                    <a:bodyPr/>
                    <a:lstStyle/>
                    <a:p>
                      <a:pPr algn="l"/>
                      <a:r>
                        <a:rPr lang="en-IN" sz="2400" dirty="0"/>
                        <a:t>Training</a:t>
                      </a:r>
                      <a:r>
                        <a:rPr lang="en-IN" sz="2400" baseline="0" dirty="0"/>
                        <a:t> grade drones</a:t>
                      </a:r>
                      <a:endParaRPr lang="en-IN" sz="2400" dirty="0"/>
                    </a:p>
                  </a:txBody>
                  <a:tcPr/>
                </a:tc>
                <a:tc>
                  <a:txBody>
                    <a:bodyPr/>
                    <a:lstStyle/>
                    <a:p>
                      <a:pPr algn="ctr"/>
                      <a:r>
                        <a:rPr lang="en-IN" sz="2400" dirty="0"/>
                        <a:t>2</a:t>
                      </a:r>
                    </a:p>
                  </a:txBody>
                  <a:tcPr/>
                </a:tc>
                <a:extLst>
                  <a:ext uri="{0D108BD9-81ED-4DB2-BD59-A6C34878D82A}">
                    <a16:rowId xmlns:a16="http://schemas.microsoft.com/office/drawing/2014/main" xmlns="" val="10007"/>
                  </a:ext>
                </a:extLst>
              </a:tr>
              <a:tr h="454524">
                <a:tc>
                  <a:txBody>
                    <a:bodyPr/>
                    <a:lstStyle/>
                    <a:p>
                      <a:pPr algn="ctr"/>
                      <a:r>
                        <a:rPr lang="en-IN" sz="2400" dirty="0"/>
                        <a:t>8</a:t>
                      </a:r>
                    </a:p>
                  </a:txBody>
                  <a:tcPr/>
                </a:tc>
                <a:tc>
                  <a:txBody>
                    <a:bodyPr/>
                    <a:lstStyle/>
                    <a:p>
                      <a:pPr algn="l"/>
                      <a:r>
                        <a:rPr lang="en-IN" sz="2400" dirty="0"/>
                        <a:t>Practical assembly</a:t>
                      </a:r>
                      <a:r>
                        <a:rPr lang="en-IN" sz="2400" baseline="0" dirty="0"/>
                        <a:t> drones</a:t>
                      </a:r>
                      <a:endParaRPr lang="en-IN" sz="2400" dirty="0"/>
                    </a:p>
                  </a:txBody>
                  <a:tcPr/>
                </a:tc>
                <a:tc>
                  <a:txBody>
                    <a:bodyPr/>
                    <a:lstStyle/>
                    <a:p>
                      <a:pPr algn="ctr"/>
                      <a:r>
                        <a:rPr lang="en-IN" sz="2400" dirty="0"/>
                        <a:t>24</a:t>
                      </a:r>
                    </a:p>
                  </a:txBody>
                  <a:tcPr/>
                </a:tc>
                <a:extLst>
                  <a:ext uri="{0D108BD9-81ED-4DB2-BD59-A6C34878D82A}">
                    <a16:rowId xmlns:a16="http://schemas.microsoft.com/office/drawing/2014/main" xmlns="" val="10008"/>
                  </a:ext>
                </a:extLst>
              </a:tr>
              <a:tr h="454524">
                <a:tc gridSpan="2">
                  <a:txBody>
                    <a:bodyPr/>
                    <a:lstStyle/>
                    <a:p>
                      <a:pPr algn="ctr"/>
                      <a:r>
                        <a:rPr lang="en-IN" sz="2400" b="1" dirty="0"/>
                        <a:t>Total, count</a:t>
                      </a:r>
                    </a:p>
                  </a:txBody>
                  <a:tcPr/>
                </a:tc>
                <a:tc hMerge="1">
                  <a:txBody>
                    <a:bodyPr/>
                    <a:lstStyle/>
                    <a:p>
                      <a:endParaRPr lang="en-IN" sz="2400" dirty="0"/>
                    </a:p>
                  </a:txBody>
                  <a:tcPr/>
                </a:tc>
                <a:tc>
                  <a:txBody>
                    <a:bodyPr/>
                    <a:lstStyle/>
                    <a:p>
                      <a:pPr algn="ctr"/>
                      <a:r>
                        <a:rPr lang="en-IN" sz="2400" b="1" dirty="0"/>
                        <a:t>37</a:t>
                      </a:r>
                    </a:p>
                  </a:txBody>
                  <a:tcPr/>
                </a:tc>
                <a:extLst>
                  <a:ext uri="{0D108BD9-81ED-4DB2-BD59-A6C34878D82A}">
                    <a16:rowId xmlns:a16="http://schemas.microsoft.com/office/drawing/2014/main" xmlns="" val="10009"/>
                  </a:ext>
                </a:extLst>
              </a:tr>
            </a:tbl>
          </a:graphicData>
        </a:graphic>
      </p:graphicFrame>
      <p:sp>
        <p:nvSpPr>
          <p:cNvPr id="12" name="Title 1"/>
          <p:cNvSpPr txBox="1">
            <a:spLocks/>
          </p:cNvSpPr>
          <p:nvPr/>
        </p:nvSpPr>
        <p:spPr>
          <a:xfrm>
            <a:off x="1058779" y="370723"/>
            <a:ext cx="10116152" cy="651164"/>
          </a:xfrm>
          <a:prstGeom prst="rect">
            <a:avLst/>
          </a:prstGeom>
          <a:solidFill>
            <a:srgbClr val="0070C0"/>
          </a:solidFill>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j-ea"/>
                <a:cs typeface="Times New Roman" panose="02020603050405020304" pitchFamily="18" charset="0"/>
              </a:rPr>
              <a:t>Drone</a:t>
            </a:r>
            <a:r>
              <a:rPr kumimoji="0" lang="en-IN" sz="3200" b="1" i="0" u="none" strike="noStrike" kern="1200" cap="none" spc="0" normalizeH="0" noProof="0" dirty="0" smtClean="0">
                <a:ln>
                  <a:noFill/>
                </a:ln>
                <a:solidFill>
                  <a:schemeClr val="bg1"/>
                </a:solidFill>
                <a:effectLst/>
                <a:uLnTx/>
                <a:uFillTx/>
                <a:latin typeface="Times New Roman" panose="02020603050405020304" pitchFamily="18" charset="0"/>
                <a:ea typeface="+mj-ea"/>
                <a:cs typeface="Times New Roman" panose="02020603050405020304" pitchFamily="18" charset="0"/>
              </a:rPr>
              <a:t> Laboratory</a:t>
            </a:r>
            <a:endParaRPr kumimoji="0" lang="en-IN" sz="3200" b="1" i="0" u="none" strike="noStrike" kern="120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4379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E2434CB-E547-4D38-ACC0-0A5D7F350C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7160" y="142507"/>
            <a:ext cx="7912045" cy="6112823"/>
          </a:xfrm>
          <a:prstGeom prst="rect">
            <a:avLst/>
          </a:prstGeom>
        </p:spPr>
      </p:pic>
      <p:sp>
        <p:nvSpPr>
          <p:cNvPr id="8" name="TextBox 7">
            <a:extLst>
              <a:ext uri="{FF2B5EF4-FFF2-40B4-BE49-F238E27FC236}">
                <a16:creationId xmlns="" xmlns:a16="http://schemas.microsoft.com/office/drawing/2014/main" id="{2B4C5B04-702D-4B72-BA04-E3F0053F26C9}"/>
              </a:ext>
            </a:extLst>
          </p:cNvPr>
          <p:cNvSpPr txBox="1"/>
          <p:nvPr/>
        </p:nvSpPr>
        <p:spPr>
          <a:xfrm>
            <a:off x="303339" y="1256499"/>
            <a:ext cx="5127641" cy="1077218"/>
          </a:xfrm>
          <a:prstGeom prst="rect">
            <a:avLst/>
          </a:prstGeom>
          <a:noFill/>
        </p:spPr>
        <p:txBody>
          <a:bodyPr wrap="square" rtlCol="0">
            <a:spAutoFit/>
          </a:bodyPr>
          <a:lstStyle/>
          <a:p>
            <a:r>
              <a:rPr lang="en-IN"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Times New Roman" panose="02020603050405020304" pitchFamily="18" charset="0"/>
              </a:rPr>
              <a:t>Real Time Variable Rate Nutrient Applicator </a:t>
            </a:r>
            <a:endParaRPr lang="en-US"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Times New Roman" panose="02020603050405020304" pitchFamily="18" charset="0"/>
            </a:endParaRPr>
          </a:p>
        </p:txBody>
      </p:sp>
    </p:spTree>
    <p:extLst>
      <p:ext uri="{BB962C8B-B14F-4D97-AF65-F5344CB8AC3E}">
        <p14:creationId xmlns:p14="http://schemas.microsoft.com/office/powerpoint/2010/main" val="2861830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 xmlns:a16="http://schemas.microsoft.com/office/drawing/2014/main" id="{A24D6611-7B00-4F23-AFCD-6BB7EEEF02DE}"/>
              </a:ext>
            </a:extLst>
          </p:cNvPr>
          <p:cNvSpPr>
            <a:spLocks noGrp="1"/>
          </p:cNvSpPr>
          <p:nvPr>
            <p:ph type="title" idx="4294967295"/>
          </p:nvPr>
        </p:nvSpPr>
        <p:spPr>
          <a:xfrm>
            <a:off x="0" y="277813"/>
            <a:ext cx="5394325" cy="415925"/>
          </a:xfrm>
        </p:spPr>
        <p:txBody>
          <a:bodyPr>
            <a:noAutofit/>
          </a:bodyPr>
          <a:lstStyle/>
          <a:p>
            <a:pPr algn="ctr"/>
            <a:r>
              <a:rPr lang="en-IN"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ea typeface="+mn-ea"/>
                <a:cs typeface="Times New Roman" panose="02020603050405020304" pitchFamily="18" charset="0"/>
              </a:rPr>
              <a:t>Intelligent Spraying Drone </a:t>
            </a:r>
          </a:p>
        </p:txBody>
      </p:sp>
      <p:sp>
        <p:nvSpPr>
          <p:cNvPr id="22" name="TextBox 21"/>
          <p:cNvSpPr txBox="1"/>
          <p:nvPr/>
        </p:nvSpPr>
        <p:spPr>
          <a:xfrm>
            <a:off x="0" y="6519446"/>
            <a:ext cx="5646354" cy="338554"/>
          </a:xfrm>
          <a:prstGeom prst="rect">
            <a:avLst/>
          </a:prstGeom>
          <a:noFill/>
        </p:spPr>
        <p:txBody>
          <a:bodyPr wrap="none" rtlCol="0">
            <a:spAutoFit/>
          </a:bodyPr>
          <a:lstStyle/>
          <a:p>
            <a:r>
              <a:rPr lang="en-IN" sz="1600" i="1" dirty="0">
                <a:solidFill>
                  <a:schemeClr val="bg1"/>
                </a:solidFill>
              </a:rPr>
              <a:t>Conceptualisation at CAAST-CSAWM (ICAR-NAHEP), MPKV, Rahuri</a:t>
            </a:r>
          </a:p>
        </p:txBody>
      </p:sp>
      <p:pic>
        <p:nvPicPr>
          <p:cNvPr id="3" name="Picture 2">
            <a:extLst>
              <a:ext uri="{FF2B5EF4-FFF2-40B4-BE49-F238E27FC236}">
                <a16:creationId xmlns="" xmlns:a16="http://schemas.microsoft.com/office/drawing/2014/main" id="{E96A711F-36D6-4E5A-ACD0-7DFAFFB00C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3" t="1488" r="1340" b="1"/>
          <a:stretch/>
        </p:blipFill>
        <p:spPr>
          <a:xfrm>
            <a:off x="1295399" y="944347"/>
            <a:ext cx="8369301" cy="5575099"/>
          </a:xfrm>
          <a:prstGeom prst="rect">
            <a:avLst/>
          </a:prstGeom>
        </p:spPr>
      </p:pic>
    </p:spTree>
    <p:extLst>
      <p:ext uri="{BB962C8B-B14F-4D97-AF65-F5344CB8AC3E}">
        <p14:creationId xmlns:p14="http://schemas.microsoft.com/office/powerpoint/2010/main" val="608579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 xmlns:a16="http://schemas.microsoft.com/office/drawing/2014/main" id="{81AF97D2-57B3-48F8-9704-85D18A0D20D4}"/>
              </a:ext>
            </a:extLst>
          </p:cNvPr>
          <p:cNvSpPr txBox="1">
            <a:spLocks/>
          </p:cNvSpPr>
          <p:nvPr/>
        </p:nvSpPr>
        <p:spPr>
          <a:xfrm>
            <a:off x="469900" y="346125"/>
            <a:ext cx="8634867" cy="69465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ea typeface="+mn-ea"/>
                <a:cs typeface="Times New Roman" panose="02020603050405020304" pitchFamily="18" charset="0"/>
              </a:rPr>
              <a:t>Intelligent Spraying Drone (Integrated) </a:t>
            </a:r>
          </a:p>
        </p:txBody>
      </p:sp>
      <p:sp>
        <p:nvSpPr>
          <p:cNvPr id="21" name="TextBox 20"/>
          <p:cNvSpPr txBox="1"/>
          <p:nvPr/>
        </p:nvSpPr>
        <p:spPr>
          <a:xfrm>
            <a:off x="67173" y="6472692"/>
            <a:ext cx="5646354" cy="338554"/>
          </a:xfrm>
          <a:prstGeom prst="rect">
            <a:avLst/>
          </a:prstGeom>
          <a:noFill/>
        </p:spPr>
        <p:txBody>
          <a:bodyPr wrap="none" rtlCol="0">
            <a:spAutoFit/>
          </a:bodyPr>
          <a:lstStyle/>
          <a:p>
            <a:r>
              <a:rPr lang="en-IN" sz="1600" i="1" dirty="0">
                <a:solidFill>
                  <a:schemeClr val="bg1"/>
                </a:solidFill>
              </a:rPr>
              <a:t>Conceptualisation at CAAST-CSAWM (ICAR-NAHEP), MPKV, Rahuri</a:t>
            </a:r>
          </a:p>
        </p:txBody>
      </p:sp>
      <p:pic>
        <p:nvPicPr>
          <p:cNvPr id="3" name="Picture 2">
            <a:extLst>
              <a:ext uri="{FF2B5EF4-FFF2-40B4-BE49-F238E27FC236}">
                <a16:creationId xmlns="" xmlns:a16="http://schemas.microsoft.com/office/drawing/2014/main" id="{F8A5ADED-9ED5-4FFC-8A20-C32835599A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77" t="1225" r="4334"/>
          <a:stretch/>
        </p:blipFill>
        <p:spPr>
          <a:xfrm>
            <a:off x="1997573" y="936299"/>
            <a:ext cx="7853746" cy="5409856"/>
          </a:xfrm>
          <a:prstGeom prst="rect">
            <a:avLst/>
          </a:prstGeom>
        </p:spPr>
      </p:pic>
    </p:spTree>
    <p:extLst>
      <p:ext uri="{BB962C8B-B14F-4D97-AF65-F5344CB8AC3E}">
        <p14:creationId xmlns:p14="http://schemas.microsoft.com/office/powerpoint/2010/main" val="3695665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A7285D8-67D3-40E6-A7A1-4CDEF90177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8590" y="895800"/>
            <a:ext cx="8054817" cy="5499062"/>
          </a:xfrm>
          <a:prstGeom prst="rect">
            <a:avLst/>
          </a:prstGeom>
        </p:spPr>
      </p:pic>
      <p:sp>
        <p:nvSpPr>
          <p:cNvPr id="4" name="Title 1">
            <a:extLst>
              <a:ext uri="{FF2B5EF4-FFF2-40B4-BE49-F238E27FC236}">
                <a16:creationId xmlns="" xmlns:a16="http://schemas.microsoft.com/office/drawing/2014/main" id="{C69BF23A-770E-4323-B1BF-D7287AE58B26}"/>
              </a:ext>
            </a:extLst>
          </p:cNvPr>
          <p:cNvSpPr txBox="1">
            <a:spLocks/>
          </p:cNvSpPr>
          <p:nvPr/>
        </p:nvSpPr>
        <p:spPr>
          <a:xfrm>
            <a:off x="1140030" y="199021"/>
            <a:ext cx="9911938" cy="8259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ea typeface="+mn-ea"/>
                <a:cs typeface="Times New Roman" panose="02020603050405020304" pitchFamily="18" charset="0"/>
              </a:rPr>
              <a:t>Soil Test Crop Response Based Fertilizer calculator </a:t>
            </a:r>
            <a:endParaRPr lang="en-IN" sz="28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340516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926BB2F-976F-449A-86E1-3FEBAFF4A5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1227" y="666502"/>
            <a:ext cx="9213336" cy="6019305"/>
          </a:xfrm>
          <a:prstGeom prst="rect">
            <a:avLst/>
          </a:prstGeom>
        </p:spPr>
      </p:pic>
      <p:sp>
        <p:nvSpPr>
          <p:cNvPr id="5" name="TextBox 4"/>
          <p:cNvSpPr txBox="1"/>
          <p:nvPr/>
        </p:nvSpPr>
        <p:spPr>
          <a:xfrm>
            <a:off x="0" y="6563150"/>
            <a:ext cx="4231095" cy="338554"/>
          </a:xfrm>
          <a:prstGeom prst="rect">
            <a:avLst/>
          </a:prstGeom>
          <a:noFill/>
        </p:spPr>
        <p:txBody>
          <a:bodyPr wrap="none" rtlCol="0">
            <a:spAutoFit/>
          </a:bodyPr>
          <a:lstStyle/>
          <a:p>
            <a:r>
              <a:rPr lang="en-IN" sz="1600" i="1" dirty="0">
                <a:solidFill>
                  <a:schemeClr val="bg1"/>
                </a:solidFill>
              </a:rPr>
              <a:t>Conceptualisation at RKVY-IWRAS, MPKV, Rahuri</a:t>
            </a:r>
          </a:p>
        </p:txBody>
      </p:sp>
      <p:sp>
        <p:nvSpPr>
          <p:cNvPr id="8" name="Rectangle 7"/>
          <p:cNvSpPr/>
          <p:nvPr/>
        </p:nvSpPr>
        <p:spPr>
          <a:xfrm>
            <a:off x="10985666" y="4800600"/>
            <a:ext cx="1120609" cy="827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 xmlns:a16="http://schemas.microsoft.com/office/drawing/2014/main" id="{8C120071-A175-4CB8-8C06-F8FA0A4FBD95}"/>
              </a:ext>
            </a:extLst>
          </p:cNvPr>
          <p:cNvSpPr txBox="1"/>
          <p:nvPr/>
        </p:nvSpPr>
        <p:spPr>
          <a:xfrm>
            <a:off x="944604" y="143282"/>
            <a:ext cx="7800975" cy="523220"/>
          </a:xfrm>
          <a:prstGeom prst="rect">
            <a:avLst/>
          </a:prstGeom>
          <a:noFill/>
        </p:spPr>
        <p:txBody>
          <a:bodyPr wrap="square">
            <a:spAutoFit/>
          </a:bodyPr>
          <a:lstStyle/>
          <a:p>
            <a:pPr algn="ctr"/>
            <a:r>
              <a:rPr lang="en-IN" sz="2800" b="1"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Times New Roman" panose="02020603050405020304" pitchFamily="18" charset="0"/>
              </a:rPr>
              <a:t>Drone based real time management system</a:t>
            </a:r>
          </a:p>
        </p:txBody>
      </p:sp>
    </p:spTree>
    <p:extLst>
      <p:ext uri="{BB962C8B-B14F-4D97-AF65-F5344CB8AC3E}">
        <p14:creationId xmlns:p14="http://schemas.microsoft.com/office/powerpoint/2010/main" val="680343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63847" y="535766"/>
            <a:ext cx="2328153" cy="432806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 xmlns:a16="http://schemas.microsoft.com/office/drawing/2014/main" id="{F4D49DFD-A79E-441F-8674-216EFAC1E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905778"/>
            <a:ext cx="8604385" cy="5561567"/>
          </a:xfrm>
          <a:prstGeom prst="rect">
            <a:avLst/>
          </a:prstGeom>
        </p:spPr>
      </p:pic>
      <p:sp>
        <p:nvSpPr>
          <p:cNvPr id="5" name="TextBox 4">
            <a:extLst>
              <a:ext uri="{FF2B5EF4-FFF2-40B4-BE49-F238E27FC236}">
                <a16:creationId xmlns="" xmlns:a16="http://schemas.microsoft.com/office/drawing/2014/main" id="{8C120071-A175-4CB8-8C06-F8FA0A4FBD95}"/>
              </a:ext>
            </a:extLst>
          </p:cNvPr>
          <p:cNvSpPr txBox="1"/>
          <p:nvPr/>
        </p:nvSpPr>
        <p:spPr>
          <a:xfrm>
            <a:off x="932994" y="274156"/>
            <a:ext cx="7800975" cy="523220"/>
          </a:xfrm>
          <a:prstGeom prst="rect">
            <a:avLst/>
          </a:prstGeom>
          <a:noFill/>
        </p:spPr>
        <p:txBody>
          <a:bodyPr wrap="square">
            <a:spAutoFit/>
          </a:bodyPr>
          <a:lstStyle/>
          <a:p>
            <a:pPr algn="ctr"/>
            <a:r>
              <a:rPr lang="en-IN" sz="2800" b="1"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Times New Roman" panose="02020603050405020304" pitchFamily="18" charset="0"/>
              </a:rPr>
              <a:t>Drone based real time management system</a:t>
            </a:r>
          </a:p>
        </p:txBody>
      </p:sp>
      <p:sp>
        <p:nvSpPr>
          <p:cNvPr id="2" name="Right Arrow 1"/>
          <p:cNvSpPr/>
          <p:nvPr/>
        </p:nvSpPr>
        <p:spPr>
          <a:xfrm>
            <a:off x="9499735" y="1300175"/>
            <a:ext cx="1053470" cy="99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2" descr="C:\Users\IDE\Desktop\12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50" t="62243" r="26523" b="2477"/>
          <a:stretch/>
        </p:blipFill>
        <p:spPr bwMode="auto">
          <a:xfrm>
            <a:off x="10026470" y="3226785"/>
            <a:ext cx="2042429" cy="151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32DF0450-8674-4034-A77B-D96F9F82DAD5}"/>
              </a:ext>
            </a:extLst>
          </p:cNvPr>
          <p:cNvPicPr>
            <a:picLocks noChangeAspect="1"/>
          </p:cNvPicPr>
          <p:nvPr/>
        </p:nvPicPr>
        <p:blipFill>
          <a:blip r:embed="rId4"/>
          <a:stretch>
            <a:fillRect/>
          </a:stretch>
        </p:blipFill>
        <p:spPr>
          <a:xfrm>
            <a:off x="10514293" y="535766"/>
            <a:ext cx="792794" cy="1728641"/>
          </a:xfrm>
          <a:prstGeom prst="rect">
            <a:avLst/>
          </a:prstGeom>
        </p:spPr>
      </p:pic>
      <p:sp>
        <p:nvSpPr>
          <p:cNvPr id="10" name="Down Arrow 9"/>
          <p:cNvSpPr/>
          <p:nvPr/>
        </p:nvSpPr>
        <p:spPr>
          <a:xfrm>
            <a:off x="10853783" y="2211974"/>
            <a:ext cx="113813" cy="1014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5334000" y="6555343"/>
            <a:ext cx="4238212" cy="338554"/>
          </a:xfrm>
          <a:prstGeom prst="rect">
            <a:avLst/>
          </a:prstGeom>
          <a:noFill/>
        </p:spPr>
        <p:txBody>
          <a:bodyPr wrap="none" rtlCol="0">
            <a:spAutoFit/>
          </a:bodyPr>
          <a:lstStyle/>
          <a:p>
            <a:r>
              <a:rPr lang="en-IN" sz="1600" i="1" dirty="0">
                <a:solidFill>
                  <a:schemeClr val="bg1"/>
                </a:solidFill>
              </a:rPr>
              <a:t>Conceptualisation At RKVY-IWRAS, MPKV, Rahuri</a:t>
            </a:r>
          </a:p>
        </p:txBody>
      </p:sp>
      <p:sp>
        <p:nvSpPr>
          <p:cNvPr id="13" name="Rectangle 12"/>
          <p:cNvSpPr/>
          <p:nvPr/>
        </p:nvSpPr>
        <p:spPr>
          <a:xfrm>
            <a:off x="10985666" y="4882880"/>
            <a:ext cx="1120609" cy="764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02756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ED96B17-B34C-4902-B1BA-FCA1D48197E6}"/>
              </a:ext>
            </a:extLst>
          </p:cNvPr>
          <p:cNvGrpSpPr/>
          <p:nvPr/>
        </p:nvGrpSpPr>
        <p:grpSpPr>
          <a:xfrm>
            <a:off x="662050" y="1023505"/>
            <a:ext cx="10323616" cy="5405829"/>
            <a:chOff x="344384" y="857250"/>
            <a:chExt cx="10323616" cy="5405829"/>
          </a:xfrm>
        </p:grpSpPr>
        <p:sp>
          <p:nvSpPr>
            <p:cNvPr id="3" name="TextBox 2">
              <a:extLst>
                <a:ext uri="{FF2B5EF4-FFF2-40B4-BE49-F238E27FC236}">
                  <a16:creationId xmlns="" xmlns:a16="http://schemas.microsoft.com/office/drawing/2014/main" id="{59AD4B1E-8E42-4A66-AAF8-82D29A27BE51}"/>
                </a:ext>
              </a:extLst>
            </p:cNvPr>
            <p:cNvSpPr txBox="1">
              <a:spLocks noChangeArrowheads="1"/>
            </p:cNvSpPr>
            <p:nvPr/>
          </p:nvSpPr>
          <p:spPr bwMode="auto">
            <a:xfrm>
              <a:off x="6802067" y="2343151"/>
              <a:ext cx="1714500" cy="577081"/>
            </a:xfrm>
            <a:prstGeom prst="rect">
              <a:avLst/>
            </a:prstGeom>
            <a:noFill/>
            <a:ln w="9525">
              <a:noFill/>
              <a:miter lim="800000"/>
              <a:headEnd/>
              <a:tailEnd/>
            </a:ln>
          </p:spPr>
          <p:txBody>
            <a:bodyPr>
              <a:spAutoFit/>
            </a:bodyPr>
            <a:lstStyle/>
            <a:p>
              <a:r>
                <a:rPr lang="en-US" sz="1050" b="1" dirty="0">
                  <a:latin typeface="Arial Black" pitchFamily="34" charset="0"/>
                </a:rPr>
                <a:t>Reflectance range</a:t>
              </a:r>
            </a:p>
            <a:p>
              <a:r>
                <a:rPr lang="en-US" sz="1050" b="1" dirty="0">
                  <a:latin typeface="Arial Black" pitchFamily="34" charset="0"/>
                </a:rPr>
                <a:t>IR : 620-700 nm</a:t>
              </a:r>
            </a:p>
            <a:p>
              <a:r>
                <a:rPr lang="en-US" sz="1050" b="1" dirty="0">
                  <a:latin typeface="Arial Black" pitchFamily="34" charset="0"/>
                </a:rPr>
                <a:t>NIR : 700-1300 nm</a:t>
              </a:r>
            </a:p>
          </p:txBody>
        </p:sp>
        <p:sp>
          <p:nvSpPr>
            <p:cNvPr id="7" name="TextBox 2">
              <a:extLst>
                <a:ext uri="{FF2B5EF4-FFF2-40B4-BE49-F238E27FC236}">
                  <a16:creationId xmlns="" xmlns:a16="http://schemas.microsoft.com/office/drawing/2014/main" id="{2C96625E-942C-4052-82FC-07CA6F2675DA}"/>
                </a:ext>
              </a:extLst>
            </p:cNvPr>
            <p:cNvSpPr txBox="1">
              <a:spLocks noChangeArrowheads="1"/>
            </p:cNvSpPr>
            <p:nvPr/>
          </p:nvSpPr>
          <p:spPr bwMode="auto">
            <a:xfrm>
              <a:off x="6380586" y="3086100"/>
              <a:ext cx="659668" cy="300082"/>
            </a:xfrm>
            <a:prstGeom prst="rect">
              <a:avLst/>
            </a:prstGeom>
            <a:noFill/>
            <a:ln w="9525">
              <a:noFill/>
              <a:miter lim="800000"/>
              <a:headEnd/>
              <a:tailEnd/>
            </a:ln>
          </p:spPr>
          <p:txBody>
            <a:bodyPr wrap="none">
              <a:spAutoFit/>
            </a:bodyPr>
            <a:lstStyle/>
            <a:p>
              <a:r>
                <a:rPr lang="en-US" sz="1350">
                  <a:latin typeface="Arial Black" pitchFamily="34" charset="0"/>
                </a:rPr>
                <a:t>NDVI</a:t>
              </a:r>
            </a:p>
          </p:txBody>
        </p:sp>
        <p:cxnSp>
          <p:nvCxnSpPr>
            <p:cNvPr id="8" name="Straight Arrow Connector 11">
              <a:extLst>
                <a:ext uri="{FF2B5EF4-FFF2-40B4-BE49-F238E27FC236}">
                  <a16:creationId xmlns="" xmlns:a16="http://schemas.microsoft.com/office/drawing/2014/main" id="{BCCABAEF-EEE7-42DA-B933-DB9C761D4605}"/>
                </a:ext>
              </a:extLst>
            </p:cNvPr>
            <p:cNvCxnSpPr>
              <a:cxnSpLocks noChangeShapeType="1"/>
              <a:endCxn id="7" idx="0"/>
            </p:cNvCxnSpPr>
            <p:nvPr/>
          </p:nvCxnSpPr>
          <p:spPr bwMode="auto">
            <a:xfrm>
              <a:off x="6687768" y="2228850"/>
              <a:ext cx="22652" cy="857250"/>
            </a:xfrm>
            <a:prstGeom prst="straightConnector1">
              <a:avLst/>
            </a:prstGeom>
            <a:noFill/>
            <a:ln w="9525" algn="ctr">
              <a:noFill/>
              <a:round/>
              <a:headEnd/>
              <a:tailEnd type="arrow" w="med" len="med"/>
            </a:ln>
          </p:spPr>
        </p:cxnSp>
        <p:cxnSp>
          <p:nvCxnSpPr>
            <p:cNvPr id="9" name="Straight Arrow Connector 15">
              <a:extLst>
                <a:ext uri="{FF2B5EF4-FFF2-40B4-BE49-F238E27FC236}">
                  <a16:creationId xmlns="" xmlns:a16="http://schemas.microsoft.com/office/drawing/2014/main" id="{4C1FDBCC-3AA4-4946-A967-2DBCC6562AB5}"/>
                </a:ext>
              </a:extLst>
            </p:cNvPr>
            <p:cNvCxnSpPr>
              <a:cxnSpLocks noChangeShapeType="1"/>
            </p:cNvCxnSpPr>
            <p:nvPr/>
          </p:nvCxnSpPr>
          <p:spPr bwMode="auto">
            <a:xfrm rot="5400000">
              <a:off x="6258548" y="2658071"/>
              <a:ext cx="857250" cy="1190"/>
            </a:xfrm>
            <a:prstGeom prst="straightConnector1">
              <a:avLst/>
            </a:prstGeom>
            <a:noFill/>
            <a:ln w="28575" algn="ctr">
              <a:solidFill>
                <a:schemeClr val="tx1"/>
              </a:solidFill>
              <a:round/>
              <a:headEnd/>
              <a:tailEnd type="arrow" w="med" len="med"/>
            </a:ln>
          </p:spPr>
        </p:cxnSp>
        <p:cxnSp>
          <p:nvCxnSpPr>
            <p:cNvPr id="10" name="Straight Arrow Connector 17">
              <a:extLst>
                <a:ext uri="{FF2B5EF4-FFF2-40B4-BE49-F238E27FC236}">
                  <a16:creationId xmlns="" xmlns:a16="http://schemas.microsoft.com/office/drawing/2014/main" id="{B3C4732C-3400-4675-912E-98E5FCC7A021}"/>
                </a:ext>
              </a:extLst>
            </p:cNvPr>
            <p:cNvCxnSpPr>
              <a:cxnSpLocks noChangeShapeType="1"/>
            </p:cNvCxnSpPr>
            <p:nvPr/>
          </p:nvCxnSpPr>
          <p:spPr bwMode="auto">
            <a:xfrm rot="5400000">
              <a:off x="6283551" y="3741540"/>
              <a:ext cx="809625" cy="1191"/>
            </a:xfrm>
            <a:prstGeom prst="straightConnector1">
              <a:avLst/>
            </a:prstGeom>
            <a:noFill/>
            <a:ln w="25400" algn="ctr">
              <a:solidFill>
                <a:schemeClr val="tx1"/>
              </a:solidFill>
              <a:round/>
              <a:headEnd/>
              <a:tailEnd type="arrow" w="med" len="med"/>
            </a:ln>
          </p:spPr>
        </p:cxnSp>
        <p:sp>
          <p:nvSpPr>
            <p:cNvPr id="11" name="TextBox 10">
              <a:extLst>
                <a:ext uri="{FF2B5EF4-FFF2-40B4-BE49-F238E27FC236}">
                  <a16:creationId xmlns="" xmlns:a16="http://schemas.microsoft.com/office/drawing/2014/main" id="{24A1C979-037B-4F53-8FB8-CDD13EAF145F}"/>
                </a:ext>
              </a:extLst>
            </p:cNvPr>
            <p:cNvSpPr txBox="1"/>
            <p:nvPr/>
          </p:nvSpPr>
          <p:spPr>
            <a:xfrm>
              <a:off x="344384" y="5461993"/>
              <a:ext cx="3264727" cy="461665"/>
            </a:xfrm>
            <a:prstGeom prst="rect">
              <a:avLst/>
            </a:prstGeom>
            <a:noFill/>
          </p:spPr>
          <p:txBody>
            <a:bodyPr wrap="square" rtlCol="0">
              <a:spAutoFit/>
            </a:bodyPr>
            <a:lstStyle/>
            <a:p>
              <a:r>
                <a:rPr lang="en-IN" sz="1200" b="1" dirty="0">
                  <a:solidFill>
                    <a:srgbClr val="0070C0"/>
                  </a:solidFill>
                  <a:cs typeface="Arial" panose="020B0604020202020204" pitchFamily="34" charset="0"/>
                </a:rPr>
                <a:t>Developed at:</a:t>
              </a:r>
            </a:p>
            <a:p>
              <a:r>
                <a:rPr lang="en-IN" sz="1200" b="1" dirty="0">
                  <a:solidFill>
                    <a:srgbClr val="0070C0"/>
                  </a:solidFill>
                  <a:cs typeface="Arial" panose="020B0604020202020204" pitchFamily="34" charset="0"/>
                </a:rPr>
                <a:t>RKVY-IWRAS Project, MPKV Rahuri</a:t>
              </a:r>
              <a:endParaRPr lang="en-GB" sz="1200" b="1" dirty="0">
                <a:solidFill>
                  <a:srgbClr val="0070C0"/>
                </a:solidFill>
                <a:cs typeface="Arial" panose="020B0604020202020204" pitchFamily="34" charset="0"/>
              </a:endParaRPr>
            </a:p>
          </p:txBody>
        </p:sp>
        <p:pic>
          <p:nvPicPr>
            <p:cNvPr id="3074" name="Picture 2"/>
            <p:cNvPicPr>
              <a:picLocks noChangeAspect="1" noChangeArrowheads="1"/>
            </p:cNvPicPr>
            <p:nvPr/>
          </p:nvPicPr>
          <p:blipFill>
            <a:blip r:embed="rId5"/>
            <a:srcRect/>
            <a:stretch>
              <a:fillRect/>
            </a:stretch>
          </p:blipFill>
          <p:spPr bwMode="auto">
            <a:xfrm>
              <a:off x="1256439" y="1161156"/>
              <a:ext cx="2281409" cy="1803652"/>
            </a:xfrm>
            <a:prstGeom prst="rect">
              <a:avLst/>
            </a:prstGeom>
            <a:noFill/>
            <a:ln w="9525">
              <a:noFill/>
              <a:miter lim="800000"/>
              <a:headEnd/>
              <a:tailEnd/>
            </a:ln>
            <a:effectLst/>
          </p:spPr>
        </p:pic>
        <p:pic>
          <p:nvPicPr>
            <p:cNvPr id="13" name="Picture 4" descr="C:\Documents and Settings\Sunilkadam\My Documents\Downloads\NDVI image final.jpg">
              <a:extLst>
                <a:ext uri="{FF2B5EF4-FFF2-40B4-BE49-F238E27FC236}">
                  <a16:creationId xmlns="" xmlns:a16="http://schemas.microsoft.com/office/drawing/2014/main" id="{FBDDBB50-ADDC-4F77-9FED-F43189CBBCB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80375" y="2262579"/>
              <a:ext cx="6858000" cy="4000500"/>
            </a:xfrm>
            <a:prstGeom prst="rect">
              <a:avLst/>
            </a:prstGeom>
            <a:noFill/>
            <a:ln w="9525">
              <a:noFill/>
              <a:miter lim="800000"/>
              <a:headEnd/>
              <a:tailEnd/>
            </a:ln>
          </p:spPr>
        </p:pic>
        <p:sp>
          <p:nvSpPr>
            <p:cNvPr id="14" name="TextBox 13">
              <a:extLst>
                <a:ext uri="{FF2B5EF4-FFF2-40B4-BE49-F238E27FC236}">
                  <a16:creationId xmlns="" xmlns:a16="http://schemas.microsoft.com/office/drawing/2014/main" id="{59AD4B1E-8E42-4A66-AAF8-82D29A27BE51}"/>
                </a:ext>
              </a:extLst>
            </p:cNvPr>
            <p:cNvSpPr txBox="1">
              <a:spLocks noChangeArrowheads="1"/>
            </p:cNvSpPr>
            <p:nvPr/>
          </p:nvSpPr>
          <p:spPr bwMode="auto">
            <a:xfrm>
              <a:off x="8953500" y="2343151"/>
              <a:ext cx="1714500" cy="577081"/>
            </a:xfrm>
            <a:prstGeom prst="rect">
              <a:avLst/>
            </a:prstGeom>
            <a:noFill/>
            <a:ln w="9525">
              <a:noFill/>
              <a:miter lim="800000"/>
              <a:headEnd/>
              <a:tailEnd/>
            </a:ln>
          </p:spPr>
          <p:txBody>
            <a:bodyPr>
              <a:spAutoFit/>
            </a:bodyPr>
            <a:lstStyle/>
            <a:p>
              <a:r>
                <a:rPr lang="en-US" sz="1050" b="1" dirty="0">
                  <a:latin typeface="Arial Black" pitchFamily="34" charset="0"/>
                </a:rPr>
                <a:t>Reflectance range</a:t>
              </a:r>
            </a:p>
            <a:p>
              <a:r>
                <a:rPr lang="en-US" sz="1050" b="1" dirty="0">
                  <a:latin typeface="Arial Black" pitchFamily="34" charset="0"/>
                </a:rPr>
                <a:t>IR : 620-700 nm</a:t>
              </a:r>
            </a:p>
            <a:p>
              <a:r>
                <a:rPr lang="en-US" sz="1050" b="1" dirty="0">
                  <a:latin typeface="Arial Black" pitchFamily="34" charset="0"/>
                </a:rPr>
                <a:t>NIR : 700-1300 nm</a:t>
              </a:r>
            </a:p>
          </p:txBody>
        </p:sp>
        <p:pic>
          <p:nvPicPr>
            <p:cNvPr id="15" name="02 Geosync pola-remote sensing and com satellites.wmv">
              <a:hlinkClick r:id="" action="ppaction://media"/>
              <a:extLst>
                <a:ext uri="{FF2B5EF4-FFF2-40B4-BE49-F238E27FC236}">
                  <a16:creationId xmlns="" xmlns:a16="http://schemas.microsoft.com/office/drawing/2014/main" id="{D3F6D73B-457A-43B4-AFA4-A855086678BC}"/>
                </a:ext>
              </a:extLst>
            </p:cNvPr>
            <p:cNvPicPr>
              <a:picLocks noRot="1" noChangeAspect="1"/>
            </p:cNvPicPr>
            <p:nvPr>
              <a:videoFile r:link="rId1"/>
            </p:nvPr>
          </p:nvPicPr>
          <p:blipFill>
            <a:blip r:embed="rId7"/>
            <a:srcRect/>
            <a:stretch>
              <a:fillRect/>
            </a:stretch>
          </p:blipFill>
          <p:spPr bwMode="auto">
            <a:xfrm>
              <a:off x="3981450" y="857250"/>
              <a:ext cx="1828800" cy="1371600"/>
            </a:xfrm>
            <a:prstGeom prst="rect">
              <a:avLst/>
            </a:prstGeom>
            <a:noFill/>
            <a:ln w="9525">
              <a:noFill/>
              <a:miter lim="800000"/>
              <a:headEnd/>
              <a:tailEnd/>
            </a:ln>
          </p:spPr>
        </p:pic>
        <p:pic>
          <p:nvPicPr>
            <p:cNvPr id="16" name="04 all satellites of GPS.wmv">
              <a:hlinkClick r:id="" action="ppaction://media"/>
              <a:extLst>
                <a:ext uri="{FF2B5EF4-FFF2-40B4-BE49-F238E27FC236}">
                  <a16:creationId xmlns="" xmlns:a16="http://schemas.microsoft.com/office/drawing/2014/main" id="{58E60F5A-3FA0-462E-AF31-1B54B6CB61C5}"/>
                </a:ext>
              </a:extLst>
            </p:cNvPr>
            <p:cNvPicPr>
              <a:picLocks noRot="1" noChangeAspect="1"/>
            </p:cNvPicPr>
            <p:nvPr>
              <a:videoFile r:link="rId2"/>
            </p:nvPr>
          </p:nvPicPr>
          <p:blipFill>
            <a:blip r:embed="rId8"/>
            <a:srcRect/>
            <a:stretch>
              <a:fillRect/>
            </a:stretch>
          </p:blipFill>
          <p:spPr bwMode="auto">
            <a:xfrm>
              <a:off x="8667750" y="857250"/>
              <a:ext cx="1828800" cy="1371600"/>
            </a:xfrm>
            <a:prstGeom prst="rect">
              <a:avLst/>
            </a:prstGeom>
            <a:noFill/>
            <a:ln w="9525">
              <a:noFill/>
              <a:miter lim="800000"/>
              <a:headEnd/>
              <a:tailEnd/>
            </a:ln>
          </p:spPr>
        </p:pic>
        <p:pic>
          <p:nvPicPr>
            <p:cNvPr id="17" name="03 single orbit of GPS.wmv">
              <a:hlinkClick r:id="" action="ppaction://media"/>
              <a:extLst>
                <a:ext uri="{FF2B5EF4-FFF2-40B4-BE49-F238E27FC236}">
                  <a16:creationId xmlns="" xmlns:a16="http://schemas.microsoft.com/office/drawing/2014/main" id="{1D4C4E0C-AB08-4F00-ADD0-BFDFEB2369BA}"/>
                </a:ext>
              </a:extLst>
            </p:cNvPr>
            <p:cNvPicPr>
              <a:picLocks noRot="1" noChangeAspect="1"/>
            </p:cNvPicPr>
            <p:nvPr>
              <a:videoFile r:link="rId3"/>
            </p:nvPr>
          </p:nvPicPr>
          <p:blipFill>
            <a:blip r:embed="rId9"/>
            <a:srcRect/>
            <a:stretch>
              <a:fillRect/>
            </a:stretch>
          </p:blipFill>
          <p:spPr bwMode="auto">
            <a:xfrm>
              <a:off x="6324600" y="857250"/>
              <a:ext cx="1828800" cy="1371600"/>
            </a:xfrm>
            <a:prstGeom prst="rect">
              <a:avLst/>
            </a:prstGeom>
            <a:noFill/>
            <a:ln w="9525">
              <a:noFill/>
              <a:miter lim="800000"/>
              <a:headEnd/>
              <a:tailEnd/>
            </a:ln>
          </p:spPr>
        </p:pic>
        <p:sp>
          <p:nvSpPr>
            <p:cNvPr id="18" name="TextBox 2">
              <a:extLst>
                <a:ext uri="{FF2B5EF4-FFF2-40B4-BE49-F238E27FC236}">
                  <a16:creationId xmlns="" xmlns:a16="http://schemas.microsoft.com/office/drawing/2014/main" id="{2C96625E-942C-4052-82FC-07CA6F2675DA}"/>
                </a:ext>
              </a:extLst>
            </p:cNvPr>
            <p:cNvSpPr txBox="1">
              <a:spLocks noChangeArrowheads="1"/>
            </p:cNvSpPr>
            <p:nvPr/>
          </p:nvSpPr>
          <p:spPr bwMode="auto">
            <a:xfrm>
              <a:off x="8532019" y="3086100"/>
              <a:ext cx="659668" cy="300082"/>
            </a:xfrm>
            <a:prstGeom prst="rect">
              <a:avLst/>
            </a:prstGeom>
            <a:noFill/>
            <a:ln w="9525">
              <a:noFill/>
              <a:miter lim="800000"/>
              <a:headEnd/>
              <a:tailEnd/>
            </a:ln>
          </p:spPr>
          <p:txBody>
            <a:bodyPr wrap="none">
              <a:spAutoFit/>
            </a:bodyPr>
            <a:lstStyle/>
            <a:p>
              <a:r>
                <a:rPr lang="en-US" sz="1350">
                  <a:latin typeface="Arial Black" pitchFamily="34" charset="0"/>
                </a:rPr>
                <a:t>NDVI</a:t>
              </a:r>
            </a:p>
          </p:txBody>
        </p:sp>
        <p:cxnSp>
          <p:nvCxnSpPr>
            <p:cNvPr id="19" name="Straight Arrow Connector 15">
              <a:extLst>
                <a:ext uri="{FF2B5EF4-FFF2-40B4-BE49-F238E27FC236}">
                  <a16:creationId xmlns="" xmlns:a16="http://schemas.microsoft.com/office/drawing/2014/main" id="{4C1FDBCC-3AA4-4946-A967-2DBCC6562AB5}"/>
                </a:ext>
              </a:extLst>
            </p:cNvPr>
            <p:cNvCxnSpPr>
              <a:cxnSpLocks noChangeShapeType="1"/>
            </p:cNvCxnSpPr>
            <p:nvPr/>
          </p:nvCxnSpPr>
          <p:spPr bwMode="auto">
            <a:xfrm rot="5400000">
              <a:off x="8409980" y="2658071"/>
              <a:ext cx="857250" cy="1190"/>
            </a:xfrm>
            <a:prstGeom prst="straightConnector1">
              <a:avLst/>
            </a:prstGeom>
            <a:noFill/>
            <a:ln w="28575" algn="ctr">
              <a:solidFill>
                <a:schemeClr val="tx1"/>
              </a:solidFill>
              <a:round/>
              <a:headEnd/>
              <a:tailEnd type="arrow" w="med" len="med"/>
            </a:ln>
          </p:spPr>
        </p:cxnSp>
        <p:cxnSp>
          <p:nvCxnSpPr>
            <p:cNvPr id="20" name="Straight Arrow Connector 17">
              <a:extLst>
                <a:ext uri="{FF2B5EF4-FFF2-40B4-BE49-F238E27FC236}">
                  <a16:creationId xmlns="" xmlns:a16="http://schemas.microsoft.com/office/drawing/2014/main" id="{B3C4732C-3400-4675-912E-98E5FCC7A021}"/>
                </a:ext>
              </a:extLst>
            </p:cNvPr>
            <p:cNvCxnSpPr>
              <a:cxnSpLocks noChangeShapeType="1"/>
            </p:cNvCxnSpPr>
            <p:nvPr/>
          </p:nvCxnSpPr>
          <p:spPr bwMode="auto">
            <a:xfrm rot="5400000">
              <a:off x="8434984" y="3741540"/>
              <a:ext cx="809625" cy="1191"/>
            </a:xfrm>
            <a:prstGeom prst="straightConnector1">
              <a:avLst/>
            </a:prstGeom>
            <a:noFill/>
            <a:ln w="25400" algn="ctr">
              <a:solidFill>
                <a:schemeClr val="tx1"/>
              </a:solidFill>
              <a:round/>
              <a:headEnd/>
              <a:tailEnd type="arrow" w="med" len="med"/>
            </a:ln>
          </p:spPr>
        </p:cxnSp>
      </p:grpSp>
      <p:sp>
        <p:nvSpPr>
          <p:cNvPr id="21" name="TextBox 20">
            <a:extLst>
              <a:ext uri="{FF2B5EF4-FFF2-40B4-BE49-F238E27FC236}">
                <a16:creationId xmlns="" xmlns:a16="http://schemas.microsoft.com/office/drawing/2014/main" id="{E19B801A-2BF5-4EB2-A33E-06CEE1A621E4}"/>
              </a:ext>
            </a:extLst>
          </p:cNvPr>
          <p:cNvSpPr txBox="1"/>
          <p:nvPr/>
        </p:nvSpPr>
        <p:spPr>
          <a:xfrm>
            <a:off x="662050" y="303079"/>
            <a:ext cx="9364682" cy="584775"/>
          </a:xfrm>
          <a:prstGeom prst="rect">
            <a:avLst/>
          </a:prstGeom>
          <a:noFill/>
        </p:spPr>
        <p:txBody>
          <a:bodyPr wrap="square">
            <a:spAutoFit/>
          </a:bodyPr>
          <a:lstStyle/>
          <a:p>
            <a:pPr algn="ctr"/>
            <a:r>
              <a:rPr lang="en-IN" sz="3200" dirty="0">
                <a:ln w="0">
                  <a:solidFill>
                    <a:schemeClr val="accent6">
                      <a:lumMod val="50000"/>
                    </a:schemeClr>
                  </a:solidFill>
                </a:ln>
                <a:solidFill>
                  <a:schemeClr val="accent6">
                    <a:lumMod val="50000"/>
                  </a:schemeClr>
                </a:solidFill>
                <a:effectLst>
                  <a:outerShdw blurRad="38100" dist="19050" dir="2700000" algn="tl" rotWithShape="0">
                    <a:schemeClr val="dk1">
                      <a:alpha val="40000"/>
                    </a:schemeClr>
                  </a:outerShdw>
                </a:effectLst>
                <a:latin typeface="Arial Rounded MT Bold" panose="020F0704030504030204" pitchFamily="34" charset="0"/>
                <a:cs typeface="Times New Roman" panose="02020603050405020304" pitchFamily="18" charset="0"/>
              </a:rPr>
              <a:t>Drone based real time management system</a:t>
            </a:r>
          </a:p>
        </p:txBody>
      </p:sp>
      <p:sp>
        <p:nvSpPr>
          <p:cNvPr id="23" name="TextBox 22"/>
          <p:cNvSpPr txBox="1"/>
          <p:nvPr/>
        </p:nvSpPr>
        <p:spPr>
          <a:xfrm>
            <a:off x="0" y="6461872"/>
            <a:ext cx="4231095" cy="338554"/>
          </a:xfrm>
          <a:prstGeom prst="rect">
            <a:avLst/>
          </a:prstGeom>
          <a:noFill/>
        </p:spPr>
        <p:txBody>
          <a:bodyPr wrap="none" rtlCol="0">
            <a:spAutoFit/>
          </a:bodyPr>
          <a:lstStyle/>
          <a:p>
            <a:r>
              <a:rPr lang="en-IN" sz="1600" i="1" dirty="0">
                <a:solidFill>
                  <a:schemeClr val="bg1"/>
                </a:solidFill>
              </a:rPr>
              <a:t>Conceptualisation at RKVY-IWRAS, MPKV, Rahuri</a:t>
            </a:r>
          </a:p>
        </p:txBody>
      </p:sp>
      <p:sp>
        <p:nvSpPr>
          <p:cNvPr id="2" name="Rectangle 1"/>
          <p:cNvSpPr/>
          <p:nvPr/>
        </p:nvSpPr>
        <p:spPr>
          <a:xfrm>
            <a:off x="10985666" y="4800600"/>
            <a:ext cx="1120609" cy="827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31333015"/>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5"/>
                </p:tgtEl>
              </p:cMediaNode>
            </p:video>
            <p:video>
              <p:cMediaNode>
                <p:cTn id="3" fill="hold" display="0">
                  <p:stCondLst>
                    <p:cond delay="indefinite"/>
                  </p:stCondLst>
                  <p:endCondLst>
                    <p:cond evt="onNext" delay="0">
                      <p:tgtEl>
                        <p:sldTgt/>
                      </p:tgtEl>
                    </p:cond>
                    <p:cond evt="onPrev" delay="0">
                      <p:tgtEl>
                        <p:sldTgt/>
                      </p:tgtEl>
                    </p:cond>
                  </p:endCondLst>
                </p:cTn>
                <p:tgtEl>
                  <p:spTgt spid="16"/>
                </p:tgtEl>
              </p:cMediaNode>
            </p:video>
            <p:video>
              <p:cMediaNode>
                <p:cTn id="4"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id" hidden="1"/>
          <p:cNvGrpSpPr/>
          <p:nvPr>
            <p:custDataLst>
              <p:tags r:id="rId1"/>
            </p:custDataLst>
          </p:nvPr>
        </p:nvGrpSpPr>
        <p:grpSpPr>
          <a:xfrm>
            <a:off x="2126428" y="605119"/>
            <a:ext cx="7939144" cy="5922085"/>
            <a:chOff x="530352" y="685800"/>
            <a:chExt cx="8997696" cy="6711696"/>
          </a:xfrm>
        </p:grpSpPr>
        <p:sp>
          <p:nvSpPr>
            <p:cNvPr id="4" name="Footer block" hidden="1"/>
            <p:cNvSpPr>
              <a:spLocks noChangeArrowheads="1"/>
            </p:cNvSpPr>
            <p:nvPr/>
          </p:nvSpPr>
          <p:spPr bwMode="gray">
            <a:xfrm>
              <a:off x="530352" y="6784848"/>
              <a:ext cx="8997696" cy="612648"/>
            </a:xfrm>
            <a:prstGeom prst="rect">
              <a:avLst/>
            </a:prstGeom>
            <a:solidFill>
              <a:srgbClr val="CCFFFF">
                <a:alpha val="25000"/>
              </a:srgbClr>
            </a:solidFill>
            <a:ln w="6350" cap="rnd">
              <a:solidFill>
                <a:srgbClr val="CCFFFF"/>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6" name="Title block" hidden="1"/>
            <p:cNvSpPr>
              <a:spLocks noChangeArrowheads="1"/>
            </p:cNvSpPr>
            <p:nvPr/>
          </p:nvSpPr>
          <p:spPr bwMode="gray">
            <a:xfrm>
              <a:off x="530352" y="1143000"/>
              <a:ext cx="8997696" cy="914400"/>
            </a:xfrm>
            <a:prstGeom prst="rect">
              <a:avLst/>
            </a:prstGeom>
            <a:solidFill>
              <a:srgbClr val="FCC3D7">
                <a:alpha val="25000"/>
              </a:srgbClr>
            </a:solidFill>
            <a:ln w="6350" cap="rnd">
              <a:solidFill>
                <a:srgbClr val="FCC3D7"/>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7" name="Header block" hidden="1"/>
            <p:cNvSpPr>
              <a:spLocks noChangeArrowheads="1"/>
            </p:cNvSpPr>
            <p:nvPr/>
          </p:nvSpPr>
          <p:spPr bwMode="gray">
            <a:xfrm>
              <a:off x="530352" y="685800"/>
              <a:ext cx="8997696" cy="301752"/>
            </a:xfrm>
            <a:prstGeom prst="rect">
              <a:avLst/>
            </a:prstGeom>
            <a:solidFill>
              <a:srgbClr val="CCFFFF">
                <a:alpha val="25000"/>
              </a:srgbClr>
            </a:solidFill>
            <a:ln w="6350" cap="rnd">
              <a:solidFill>
                <a:srgbClr val="CCFFFF"/>
              </a:solidFill>
              <a:prstDash val="sysDot"/>
              <a:miter lim="800000"/>
              <a:headEnd/>
              <a:tailEnd/>
            </a:ln>
            <a:effectLst/>
          </p:spPr>
          <p:txBody>
            <a:bodyPr wrap="none" lIns="55858" tIns="0" rIns="57000" bIns="0" anchor="ctr"/>
            <a:lstStyle/>
            <a:p>
              <a:pPr algn="ctr" defTabSz="707409">
                <a:buSzPct val="90000"/>
                <a:defRPr/>
              </a:pPr>
              <a:endParaRPr lang="en-GB" sz="1235" dirty="0">
                <a:solidFill>
                  <a:schemeClr val="folHlink"/>
                </a:solidFill>
                <a:cs typeface="Arial" charset="0"/>
              </a:endParaRPr>
            </a:p>
          </p:txBody>
        </p:sp>
        <p:grpSp>
          <p:nvGrpSpPr>
            <p:cNvPr id="8" name="Group 600" hidden="1"/>
            <p:cNvGrpSpPr/>
            <p:nvPr/>
          </p:nvGrpSpPr>
          <p:grpSpPr>
            <a:xfrm>
              <a:off x="530352" y="6016752"/>
              <a:ext cx="8997696" cy="612648"/>
              <a:chOff x="530352" y="6016752"/>
              <a:chExt cx="8997696" cy="612648"/>
            </a:xfrm>
          </p:grpSpPr>
          <p:sp>
            <p:nvSpPr>
              <p:cNvPr id="44" name="Content block 606" hidden="1"/>
              <p:cNvSpPr>
                <a:spLocks noChangeArrowheads="1"/>
              </p:cNvSpPr>
              <p:nvPr/>
            </p:nvSpPr>
            <p:spPr bwMode="gray">
              <a:xfrm>
                <a:off x="8156448" y="6016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5" name="Content block 605" hidden="1"/>
              <p:cNvSpPr>
                <a:spLocks noChangeArrowheads="1"/>
              </p:cNvSpPr>
              <p:nvPr/>
            </p:nvSpPr>
            <p:spPr bwMode="gray">
              <a:xfrm>
                <a:off x="6629400" y="6016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6" name="Content block 604" hidden="1"/>
              <p:cNvSpPr>
                <a:spLocks noChangeArrowheads="1"/>
              </p:cNvSpPr>
              <p:nvPr/>
            </p:nvSpPr>
            <p:spPr bwMode="gray">
              <a:xfrm>
                <a:off x="5102352" y="6016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7" name="Content block 603" hidden="1"/>
              <p:cNvSpPr>
                <a:spLocks noChangeArrowheads="1"/>
              </p:cNvSpPr>
              <p:nvPr/>
            </p:nvSpPr>
            <p:spPr bwMode="gray">
              <a:xfrm>
                <a:off x="3584448" y="6016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8" name="Content block 602" hidden="1"/>
              <p:cNvSpPr>
                <a:spLocks noChangeArrowheads="1"/>
              </p:cNvSpPr>
              <p:nvPr/>
            </p:nvSpPr>
            <p:spPr bwMode="gray">
              <a:xfrm>
                <a:off x="2057400" y="6016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9" name="Content block 601" hidden="1"/>
              <p:cNvSpPr>
                <a:spLocks noChangeArrowheads="1"/>
              </p:cNvSpPr>
              <p:nvPr/>
            </p:nvSpPr>
            <p:spPr bwMode="gray">
              <a:xfrm>
                <a:off x="530352" y="6016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9" name="Group 500" hidden="1"/>
            <p:cNvGrpSpPr/>
            <p:nvPr/>
          </p:nvGrpSpPr>
          <p:grpSpPr>
            <a:xfrm>
              <a:off x="530352" y="5257800"/>
              <a:ext cx="8997696" cy="612648"/>
              <a:chOff x="530352" y="5257800"/>
              <a:chExt cx="8997696" cy="612648"/>
            </a:xfrm>
          </p:grpSpPr>
          <p:sp>
            <p:nvSpPr>
              <p:cNvPr id="38" name="Content block 506" hidden="1"/>
              <p:cNvSpPr>
                <a:spLocks noChangeArrowheads="1"/>
              </p:cNvSpPr>
              <p:nvPr/>
            </p:nvSpPr>
            <p:spPr bwMode="gray">
              <a:xfrm>
                <a:off x="8156448" y="5257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9" name="Content block 505" hidden="1"/>
              <p:cNvSpPr>
                <a:spLocks noChangeArrowheads="1"/>
              </p:cNvSpPr>
              <p:nvPr/>
            </p:nvSpPr>
            <p:spPr bwMode="gray">
              <a:xfrm>
                <a:off x="6629400" y="5257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0" name="Content block 504" hidden="1"/>
              <p:cNvSpPr>
                <a:spLocks noChangeArrowheads="1"/>
              </p:cNvSpPr>
              <p:nvPr/>
            </p:nvSpPr>
            <p:spPr bwMode="gray">
              <a:xfrm>
                <a:off x="5102352" y="5257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1" name="Content block 503" hidden="1"/>
              <p:cNvSpPr>
                <a:spLocks noChangeArrowheads="1"/>
              </p:cNvSpPr>
              <p:nvPr/>
            </p:nvSpPr>
            <p:spPr bwMode="gray">
              <a:xfrm>
                <a:off x="3584448" y="5257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2" name="Content block 502" hidden="1"/>
              <p:cNvSpPr>
                <a:spLocks noChangeArrowheads="1"/>
              </p:cNvSpPr>
              <p:nvPr/>
            </p:nvSpPr>
            <p:spPr bwMode="gray">
              <a:xfrm>
                <a:off x="2057400" y="5257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43" name="Content block 501" hidden="1"/>
              <p:cNvSpPr>
                <a:spLocks noChangeArrowheads="1"/>
              </p:cNvSpPr>
              <p:nvPr/>
            </p:nvSpPr>
            <p:spPr bwMode="gray">
              <a:xfrm>
                <a:off x="530352" y="5257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0" name="Group 400" hidden="1"/>
            <p:cNvGrpSpPr/>
            <p:nvPr/>
          </p:nvGrpSpPr>
          <p:grpSpPr>
            <a:xfrm>
              <a:off x="530352" y="4498848"/>
              <a:ext cx="8997696" cy="612648"/>
              <a:chOff x="530352" y="4498848"/>
              <a:chExt cx="8997696" cy="612648"/>
            </a:xfrm>
          </p:grpSpPr>
          <p:sp>
            <p:nvSpPr>
              <p:cNvPr id="32" name="Content block 406" hidden="1"/>
              <p:cNvSpPr>
                <a:spLocks noChangeArrowheads="1"/>
              </p:cNvSpPr>
              <p:nvPr/>
            </p:nvSpPr>
            <p:spPr bwMode="gray">
              <a:xfrm>
                <a:off x="8156448" y="4498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3" name="Content block 405" hidden="1"/>
              <p:cNvSpPr>
                <a:spLocks noChangeArrowheads="1"/>
              </p:cNvSpPr>
              <p:nvPr/>
            </p:nvSpPr>
            <p:spPr bwMode="gray">
              <a:xfrm>
                <a:off x="6629400" y="4498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4" name="Content block 404" hidden="1"/>
              <p:cNvSpPr>
                <a:spLocks noChangeArrowheads="1"/>
              </p:cNvSpPr>
              <p:nvPr/>
            </p:nvSpPr>
            <p:spPr bwMode="gray">
              <a:xfrm>
                <a:off x="5102352" y="4498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5" name="Content block 403" hidden="1"/>
              <p:cNvSpPr>
                <a:spLocks noChangeArrowheads="1"/>
              </p:cNvSpPr>
              <p:nvPr/>
            </p:nvSpPr>
            <p:spPr bwMode="gray">
              <a:xfrm>
                <a:off x="3584448" y="4498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6" name="Content block 402" hidden="1"/>
              <p:cNvSpPr>
                <a:spLocks noChangeArrowheads="1"/>
              </p:cNvSpPr>
              <p:nvPr/>
            </p:nvSpPr>
            <p:spPr bwMode="gray">
              <a:xfrm>
                <a:off x="2057400" y="4498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7" name="Content block 401" hidden="1"/>
              <p:cNvSpPr>
                <a:spLocks noChangeArrowheads="1"/>
              </p:cNvSpPr>
              <p:nvPr/>
            </p:nvSpPr>
            <p:spPr bwMode="gray">
              <a:xfrm>
                <a:off x="530352" y="4498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1" name="Group 300" hidden="1"/>
            <p:cNvGrpSpPr/>
            <p:nvPr/>
          </p:nvGrpSpPr>
          <p:grpSpPr>
            <a:xfrm>
              <a:off x="530352" y="3730752"/>
              <a:ext cx="8997696" cy="612648"/>
              <a:chOff x="530352" y="3730752"/>
              <a:chExt cx="8997696" cy="612648"/>
            </a:xfrm>
          </p:grpSpPr>
          <p:sp>
            <p:nvSpPr>
              <p:cNvPr id="26" name="Content block 306" hidden="1"/>
              <p:cNvSpPr>
                <a:spLocks noChangeArrowheads="1"/>
              </p:cNvSpPr>
              <p:nvPr/>
            </p:nvSpPr>
            <p:spPr bwMode="gray">
              <a:xfrm>
                <a:off x="8156448" y="3730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7" name="Content block 305" hidden="1"/>
              <p:cNvSpPr>
                <a:spLocks noChangeArrowheads="1"/>
              </p:cNvSpPr>
              <p:nvPr/>
            </p:nvSpPr>
            <p:spPr bwMode="gray">
              <a:xfrm>
                <a:off x="6629400" y="3730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8" name="Content block 304" hidden="1"/>
              <p:cNvSpPr>
                <a:spLocks noChangeArrowheads="1"/>
              </p:cNvSpPr>
              <p:nvPr/>
            </p:nvSpPr>
            <p:spPr bwMode="gray">
              <a:xfrm>
                <a:off x="5102352" y="3730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9" name="Content block 303" hidden="1"/>
              <p:cNvSpPr>
                <a:spLocks noChangeArrowheads="1"/>
              </p:cNvSpPr>
              <p:nvPr/>
            </p:nvSpPr>
            <p:spPr bwMode="gray">
              <a:xfrm>
                <a:off x="3584448" y="3730752"/>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0" name="Content block 302" hidden="1"/>
              <p:cNvSpPr>
                <a:spLocks noChangeArrowheads="1"/>
              </p:cNvSpPr>
              <p:nvPr/>
            </p:nvSpPr>
            <p:spPr bwMode="gray">
              <a:xfrm>
                <a:off x="2057400" y="3730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31" name="Content block 301" hidden="1"/>
              <p:cNvSpPr>
                <a:spLocks noChangeArrowheads="1"/>
              </p:cNvSpPr>
              <p:nvPr/>
            </p:nvSpPr>
            <p:spPr bwMode="gray">
              <a:xfrm>
                <a:off x="530352" y="3730752"/>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2" name="Group 200" hidden="1"/>
            <p:cNvGrpSpPr/>
            <p:nvPr/>
          </p:nvGrpSpPr>
          <p:grpSpPr>
            <a:xfrm>
              <a:off x="530352" y="2971800"/>
              <a:ext cx="8997696" cy="612648"/>
              <a:chOff x="530352" y="2971800"/>
              <a:chExt cx="8997696" cy="612648"/>
            </a:xfrm>
          </p:grpSpPr>
          <p:sp>
            <p:nvSpPr>
              <p:cNvPr id="20" name="Content block 206" hidden="1"/>
              <p:cNvSpPr>
                <a:spLocks noChangeArrowheads="1"/>
              </p:cNvSpPr>
              <p:nvPr/>
            </p:nvSpPr>
            <p:spPr bwMode="gray">
              <a:xfrm>
                <a:off x="8156448" y="2971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1" name="Content block 205" hidden="1"/>
              <p:cNvSpPr>
                <a:spLocks noChangeArrowheads="1"/>
              </p:cNvSpPr>
              <p:nvPr/>
            </p:nvSpPr>
            <p:spPr bwMode="gray">
              <a:xfrm>
                <a:off x="6629400" y="2971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2" name="Content block 204" hidden="1"/>
              <p:cNvSpPr>
                <a:spLocks noChangeArrowheads="1"/>
              </p:cNvSpPr>
              <p:nvPr/>
            </p:nvSpPr>
            <p:spPr bwMode="gray">
              <a:xfrm>
                <a:off x="5102352" y="2971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3" name="Content block 203" hidden="1"/>
              <p:cNvSpPr>
                <a:spLocks noChangeArrowheads="1"/>
              </p:cNvSpPr>
              <p:nvPr/>
            </p:nvSpPr>
            <p:spPr bwMode="gray">
              <a:xfrm>
                <a:off x="3584448" y="2971800"/>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4" name="Content block 202" hidden="1"/>
              <p:cNvSpPr>
                <a:spLocks noChangeArrowheads="1"/>
              </p:cNvSpPr>
              <p:nvPr/>
            </p:nvSpPr>
            <p:spPr bwMode="gray">
              <a:xfrm>
                <a:off x="2057400" y="2971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25" name="Content block 201" hidden="1"/>
              <p:cNvSpPr>
                <a:spLocks noChangeArrowheads="1"/>
              </p:cNvSpPr>
              <p:nvPr/>
            </p:nvSpPr>
            <p:spPr bwMode="gray">
              <a:xfrm>
                <a:off x="530352" y="2971800"/>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nvGrpSpPr>
            <p:cNvPr id="13" name="Group 100" hidden="1"/>
            <p:cNvGrpSpPr/>
            <p:nvPr/>
          </p:nvGrpSpPr>
          <p:grpSpPr>
            <a:xfrm>
              <a:off x="530352" y="2212848"/>
              <a:ext cx="8997696" cy="612648"/>
              <a:chOff x="530352" y="2212848"/>
              <a:chExt cx="8997696" cy="612648"/>
            </a:xfrm>
          </p:grpSpPr>
          <p:sp>
            <p:nvSpPr>
              <p:cNvPr id="14" name="Content block 106" hidden="1"/>
              <p:cNvSpPr>
                <a:spLocks noChangeArrowheads="1"/>
              </p:cNvSpPr>
              <p:nvPr/>
            </p:nvSpPr>
            <p:spPr bwMode="gray">
              <a:xfrm>
                <a:off x="8156448" y="2212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5" name="Content block 105" hidden="1"/>
              <p:cNvSpPr>
                <a:spLocks noChangeArrowheads="1"/>
              </p:cNvSpPr>
              <p:nvPr/>
            </p:nvSpPr>
            <p:spPr bwMode="gray">
              <a:xfrm>
                <a:off x="6629400" y="2212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6" name="Content block 104" hidden="1"/>
              <p:cNvSpPr>
                <a:spLocks noChangeArrowheads="1"/>
              </p:cNvSpPr>
              <p:nvPr/>
            </p:nvSpPr>
            <p:spPr bwMode="gray">
              <a:xfrm>
                <a:off x="5102352" y="2212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7" name="Content block 103" hidden="1"/>
              <p:cNvSpPr>
                <a:spLocks noChangeArrowheads="1"/>
              </p:cNvSpPr>
              <p:nvPr/>
            </p:nvSpPr>
            <p:spPr bwMode="gray">
              <a:xfrm>
                <a:off x="3584448" y="2212848"/>
                <a:ext cx="1371600" cy="609600"/>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8" name="Content block 102" hidden="1"/>
              <p:cNvSpPr>
                <a:spLocks noChangeArrowheads="1"/>
              </p:cNvSpPr>
              <p:nvPr/>
            </p:nvSpPr>
            <p:spPr bwMode="gray">
              <a:xfrm>
                <a:off x="2057400" y="2212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sp>
            <p:nvSpPr>
              <p:cNvPr id="19" name="Content block 101" hidden="1"/>
              <p:cNvSpPr>
                <a:spLocks noChangeArrowheads="1"/>
              </p:cNvSpPr>
              <p:nvPr/>
            </p:nvSpPr>
            <p:spPr bwMode="gray">
              <a:xfrm>
                <a:off x="530352" y="2212848"/>
                <a:ext cx="1371600" cy="612648"/>
              </a:xfrm>
              <a:prstGeom prst="rect">
                <a:avLst/>
              </a:prstGeom>
              <a:solidFill>
                <a:srgbClr val="E7EBE0">
                  <a:alpha val="50000"/>
                </a:srgbClr>
              </a:solidFill>
              <a:ln w="6350">
                <a:solidFill>
                  <a:srgbClr val="E7EBE0"/>
                </a:solidFill>
                <a:prstDash val="sysDot"/>
                <a:miter lim="800000"/>
                <a:headEnd/>
                <a:tailEnd/>
              </a:ln>
              <a:effectLst/>
            </p:spPr>
            <p:txBody>
              <a:bodyPr wrap="none" lIns="56010" tIns="0" rIns="57156" bIns="0" anchor="ctr"/>
              <a:lstStyle/>
              <a:p>
                <a:pPr algn="ctr" defTabSz="805466">
                  <a:defRPr/>
                </a:pPr>
                <a:endParaRPr lang="en-GB" sz="1588" dirty="0"/>
              </a:p>
            </p:txBody>
          </p:sp>
        </p:grpSp>
      </p:grpSp>
      <p:sp>
        <p:nvSpPr>
          <p:cNvPr id="52" name="Section Header" hidden="1"/>
          <p:cNvSpPr txBox="1"/>
          <p:nvPr>
            <p:custDataLst>
              <p:tags r:id="rId2"/>
            </p:custDataLst>
          </p:nvPr>
        </p:nvSpPr>
        <p:spPr>
          <a:xfrm>
            <a:off x="2118360" y="717883"/>
            <a:ext cx="174728" cy="149400"/>
          </a:xfrm>
          <a:prstGeom prst="rect">
            <a:avLst/>
          </a:prstGeom>
          <a:noFill/>
        </p:spPr>
        <p:txBody>
          <a:bodyPr wrap="none" lIns="0" tIns="0" rIns="0" bIns="0" rtlCol="0">
            <a:spAutoFit/>
          </a:bodyPr>
          <a:lstStyle/>
          <a:p>
            <a:pPr indent="-269703">
              <a:spcAft>
                <a:spcPts val="885"/>
              </a:spcAft>
            </a:pPr>
            <a:r>
              <a:rPr lang="en-GB" sz="971" noProof="1">
                <a:ea typeface="Cambria Math" pitchFamily="18" charset="0"/>
              </a:rPr>
              <a:t>  – </a:t>
            </a:r>
          </a:p>
        </p:txBody>
      </p:sp>
      <p:grpSp>
        <p:nvGrpSpPr>
          <p:cNvPr id="66" name="Group 65">
            <a:extLst>
              <a:ext uri="{FF2B5EF4-FFF2-40B4-BE49-F238E27FC236}">
                <a16:creationId xmlns:a16="http://schemas.microsoft.com/office/drawing/2014/main" xmlns="" id="{19520946-2FC4-4B5E-9AFD-DB63599D2456}"/>
              </a:ext>
            </a:extLst>
          </p:cNvPr>
          <p:cNvGrpSpPr/>
          <p:nvPr/>
        </p:nvGrpSpPr>
        <p:grpSpPr>
          <a:xfrm>
            <a:off x="387355" y="-7380"/>
            <a:ext cx="11528123" cy="6610995"/>
            <a:chOff x="396782" y="39755"/>
            <a:chExt cx="11528123" cy="6610995"/>
          </a:xfrm>
        </p:grpSpPr>
        <p:pic>
          <p:nvPicPr>
            <p:cNvPr id="2" name="Picture 1">
              <a:extLst>
                <a:ext uri="{FF2B5EF4-FFF2-40B4-BE49-F238E27FC236}">
                  <a16:creationId xmlns:a16="http://schemas.microsoft.com/office/drawing/2014/main" xmlns="" id="{FF6CD9A6-7927-4FD5-93D3-872C83D33D10}"/>
                </a:ext>
              </a:extLst>
            </p:cNvPr>
            <p:cNvPicPr>
              <a:picLocks noChangeAspect="1"/>
            </p:cNvPicPr>
            <p:nvPr/>
          </p:nvPicPr>
          <p:blipFill>
            <a:blip r:embed="rId5"/>
            <a:stretch>
              <a:fillRect/>
            </a:stretch>
          </p:blipFill>
          <p:spPr>
            <a:xfrm>
              <a:off x="396782" y="574958"/>
              <a:ext cx="11528123" cy="6075792"/>
            </a:xfrm>
            <a:prstGeom prst="rect">
              <a:avLst/>
            </a:prstGeom>
          </p:spPr>
        </p:pic>
        <p:sp>
          <p:nvSpPr>
            <p:cNvPr id="51" name="Section Footer"/>
            <p:cNvSpPr txBox="1"/>
            <p:nvPr>
              <p:custDataLst>
                <p:tags r:id="rId3"/>
              </p:custDataLst>
            </p:nvPr>
          </p:nvSpPr>
          <p:spPr>
            <a:xfrm>
              <a:off x="2083144" y="6506573"/>
              <a:ext cx="186443" cy="141575"/>
            </a:xfrm>
            <a:prstGeom prst="rect">
              <a:avLst/>
            </a:prstGeom>
            <a:noFill/>
          </p:spPr>
          <p:txBody>
            <a:bodyPr wrap="none" lIns="0" tIns="0" rIns="0" bIns="0" rtlCol="0">
              <a:spAutoFit/>
            </a:bodyPr>
            <a:lstStyle/>
            <a:p>
              <a:pPr indent="-269703">
                <a:spcAft>
                  <a:spcPts val="885"/>
                </a:spcAft>
              </a:pPr>
              <a:r>
                <a:rPr lang="en-GB" sz="971" noProof="1"/>
                <a:t>. • .</a:t>
              </a:r>
            </a:p>
          </p:txBody>
        </p:sp>
        <p:sp>
          <p:nvSpPr>
            <p:cNvPr id="5" name="Oval 4">
              <a:extLst>
                <a:ext uri="{FF2B5EF4-FFF2-40B4-BE49-F238E27FC236}">
                  <a16:creationId xmlns:a16="http://schemas.microsoft.com/office/drawing/2014/main" xmlns="" id="{63F241A5-E6CE-4537-8BEA-74923A591D14}"/>
                </a:ext>
              </a:extLst>
            </p:cNvPr>
            <p:cNvSpPr/>
            <p:nvPr/>
          </p:nvSpPr>
          <p:spPr>
            <a:xfrm>
              <a:off x="4648105" y="1566526"/>
              <a:ext cx="3251115" cy="2938973"/>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itle 1">
              <a:extLst>
                <a:ext uri="{FF2B5EF4-FFF2-40B4-BE49-F238E27FC236}">
                  <a16:creationId xmlns:a16="http://schemas.microsoft.com/office/drawing/2014/main" xmlns="" id="{93987082-4F2C-49F9-99A0-43C20AB8BFC9}"/>
                </a:ext>
              </a:extLst>
            </p:cNvPr>
            <p:cNvSpPr txBox="1">
              <a:spLocks/>
            </p:cNvSpPr>
            <p:nvPr/>
          </p:nvSpPr>
          <p:spPr>
            <a:xfrm>
              <a:off x="781639" y="39755"/>
              <a:ext cx="10515600" cy="43615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Arial Black" panose="020B0A04020102020204" pitchFamily="34" charset="0"/>
                </a:rPr>
                <a:t>Benefits of Using Drones in Agriculture for spraying</a:t>
              </a:r>
            </a:p>
          </p:txBody>
        </p:sp>
      </p:grpSp>
      <p:sp>
        <p:nvSpPr>
          <p:cNvPr id="69" name="Rectangle: Rounded Corners 68">
            <a:extLst>
              <a:ext uri="{FF2B5EF4-FFF2-40B4-BE49-F238E27FC236}">
                <a16:creationId xmlns:a16="http://schemas.microsoft.com/office/drawing/2014/main" xmlns="" id="{FD401C6E-0EE5-4806-91DA-A5B86B25677D}"/>
              </a:ext>
            </a:extLst>
          </p:cNvPr>
          <p:cNvSpPr/>
          <p:nvPr/>
        </p:nvSpPr>
        <p:spPr>
          <a:xfrm>
            <a:off x="1659117" y="1121789"/>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Black" panose="020B0A04020102020204" pitchFamily="34" charset="0"/>
              </a:rPr>
              <a:t>No direct </a:t>
            </a:r>
            <a:r>
              <a:rPr lang="en-US" sz="1600" b="1" dirty="0">
                <a:solidFill>
                  <a:schemeClr val="tx1"/>
                </a:solidFill>
                <a:latin typeface="Arial Black" panose="020B0A04020102020204" pitchFamily="34" charset="0"/>
              </a:rPr>
              <a:t>contact with spraying chemicals</a:t>
            </a:r>
          </a:p>
        </p:txBody>
      </p:sp>
      <p:sp>
        <p:nvSpPr>
          <p:cNvPr id="70" name="Rectangle: Rounded Corners 69">
            <a:extLst>
              <a:ext uri="{FF2B5EF4-FFF2-40B4-BE49-F238E27FC236}">
                <a16:creationId xmlns:a16="http://schemas.microsoft.com/office/drawing/2014/main" xmlns="" id="{F5E9BCD8-B29C-487F-9492-A98345A81D42}"/>
              </a:ext>
            </a:extLst>
          </p:cNvPr>
          <p:cNvSpPr/>
          <p:nvPr/>
        </p:nvSpPr>
        <p:spPr>
          <a:xfrm>
            <a:off x="1670115" y="2556236"/>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High field capacity &amp; efficiency </a:t>
            </a:r>
            <a:r>
              <a:rPr lang="en-US" sz="1600" b="1" dirty="0" smtClean="0">
                <a:solidFill>
                  <a:schemeClr val="tx1"/>
                </a:solidFill>
                <a:latin typeface="Arial Black" panose="020B0A04020102020204" pitchFamily="34" charset="0"/>
              </a:rPr>
              <a:t>(20-40 ha </a:t>
            </a:r>
            <a:r>
              <a:rPr lang="en-US" sz="1600" b="1" dirty="0">
                <a:solidFill>
                  <a:schemeClr val="tx1"/>
                </a:solidFill>
                <a:latin typeface="Arial Black" panose="020B0A04020102020204" pitchFamily="34" charset="0"/>
              </a:rPr>
              <a:t>per day)</a:t>
            </a:r>
          </a:p>
        </p:txBody>
      </p:sp>
      <p:sp>
        <p:nvSpPr>
          <p:cNvPr id="71" name="Rectangle: Rounded Corners 70">
            <a:extLst>
              <a:ext uri="{FF2B5EF4-FFF2-40B4-BE49-F238E27FC236}">
                <a16:creationId xmlns:a16="http://schemas.microsoft.com/office/drawing/2014/main" xmlns="" id="{2B9EA794-AFBE-4CD2-9970-59C6F126DDD9}"/>
              </a:ext>
            </a:extLst>
          </p:cNvPr>
          <p:cNvSpPr/>
          <p:nvPr/>
        </p:nvSpPr>
        <p:spPr>
          <a:xfrm>
            <a:off x="1671684" y="4028389"/>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Wastage reduction (30% saving of pesticides)</a:t>
            </a:r>
          </a:p>
        </p:txBody>
      </p:sp>
      <p:sp>
        <p:nvSpPr>
          <p:cNvPr id="72" name="Rectangle: Rounded Corners 71">
            <a:extLst>
              <a:ext uri="{FF2B5EF4-FFF2-40B4-BE49-F238E27FC236}">
                <a16:creationId xmlns:a16="http://schemas.microsoft.com/office/drawing/2014/main" xmlns="" id="{743D149F-53E3-44B4-A684-DE7C9C7D254E}"/>
              </a:ext>
            </a:extLst>
          </p:cNvPr>
          <p:cNvSpPr/>
          <p:nvPr/>
        </p:nvSpPr>
        <p:spPr>
          <a:xfrm>
            <a:off x="8297152" y="1132784"/>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Water saving (90% water saving with ultra-low volume spraying)</a:t>
            </a:r>
          </a:p>
        </p:txBody>
      </p:sp>
      <p:sp>
        <p:nvSpPr>
          <p:cNvPr id="73" name="Rectangle: Rounded Corners 72">
            <a:extLst>
              <a:ext uri="{FF2B5EF4-FFF2-40B4-BE49-F238E27FC236}">
                <a16:creationId xmlns:a16="http://schemas.microsoft.com/office/drawing/2014/main" xmlns="" id="{DF16E76D-E0EE-4CEF-B69F-70D31490A7F0}"/>
              </a:ext>
            </a:extLst>
          </p:cNvPr>
          <p:cNvSpPr/>
          <p:nvPr/>
        </p:nvSpPr>
        <p:spPr>
          <a:xfrm>
            <a:off x="8308150" y="2567231"/>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Lower cost of </a:t>
            </a:r>
            <a:r>
              <a:rPr lang="en-US" sz="1600" b="1" dirty="0" smtClean="0">
                <a:solidFill>
                  <a:schemeClr val="tx1"/>
                </a:solidFill>
                <a:latin typeface="Arial Black" panose="020B0A04020102020204" pitchFamily="34" charset="0"/>
              </a:rPr>
              <a:t>spraying, easy to use and </a:t>
            </a:r>
            <a:r>
              <a:rPr lang="en-US" sz="1600" b="1" dirty="0">
                <a:solidFill>
                  <a:schemeClr val="tx1"/>
                </a:solidFill>
                <a:latin typeface="Arial Black" panose="020B0A04020102020204" pitchFamily="34" charset="0"/>
              </a:rPr>
              <a:t>maintain</a:t>
            </a:r>
          </a:p>
        </p:txBody>
      </p:sp>
      <p:sp>
        <p:nvSpPr>
          <p:cNvPr id="74" name="Rectangle: Rounded Corners 73">
            <a:extLst>
              <a:ext uri="{FF2B5EF4-FFF2-40B4-BE49-F238E27FC236}">
                <a16:creationId xmlns:a16="http://schemas.microsoft.com/office/drawing/2014/main" xmlns="" id="{AAE5A081-2A1E-452E-A515-8D20EE9D55DD}"/>
              </a:ext>
            </a:extLst>
          </p:cNvPr>
          <p:cNvSpPr/>
          <p:nvPr/>
        </p:nvSpPr>
        <p:spPr>
          <a:xfrm>
            <a:off x="8309719" y="4039384"/>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Black" panose="020B0A04020102020204" pitchFamily="34" charset="0"/>
              </a:rPr>
              <a:t>Promote local entrepreneurship</a:t>
            </a:r>
            <a:endParaRPr lang="en-US" sz="1600" b="1" dirty="0">
              <a:solidFill>
                <a:schemeClr val="tx1"/>
              </a:solidFill>
              <a:latin typeface="Arial Black" panose="020B0A04020102020204" pitchFamily="34" charset="0"/>
            </a:endParaRPr>
          </a:p>
        </p:txBody>
      </p:sp>
      <p:sp>
        <p:nvSpPr>
          <p:cNvPr id="61" name="Rectangle: Rounded Corners 70">
            <a:extLst>
              <a:ext uri="{FF2B5EF4-FFF2-40B4-BE49-F238E27FC236}">
                <a16:creationId xmlns:a16="http://schemas.microsoft.com/office/drawing/2014/main" xmlns="" id="{2B9EA794-AFBE-4CD2-9970-59C6F126DDD9}"/>
              </a:ext>
            </a:extLst>
          </p:cNvPr>
          <p:cNvSpPr/>
          <p:nvPr/>
        </p:nvSpPr>
        <p:spPr>
          <a:xfrm>
            <a:off x="4986903" y="4656464"/>
            <a:ext cx="2554664" cy="117835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Black" panose="020B0A04020102020204" pitchFamily="34" charset="0"/>
              </a:rPr>
              <a:t>Digital farming-Attractive farming</a:t>
            </a:r>
            <a:endParaRPr lang="en-US" sz="16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267240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CA40DAA-5C13-46C3-B5AA-F3040FE42A7B}"/>
              </a:ext>
            </a:extLst>
          </p:cNvPr>
          <p:cNvSpPr txBox="1"/>
          <p:nvPr/>
        </p:nvSpPr>
        <p:spPr>
          <a:xfrm>
            <a:off x="348791" y="336710"/>
            <a:ext cx="11293311" cy="5632311"/>
          </a:xfrm>
          <a:prstGeom prst="rect">
            <a:avLst/>
          </a:prstGeom>
          <a:noFill/>
        </p:spPr>
        <p:txBody>
          <a:bodyPr wrap="square">
            <a:spAutoFit/>
          </a:bodyPr>
          <a:lstStyle/>
          <a:p>
            <a:pPr algn="just">
              <a:lnSpc>
                <a:spcPct val="150000"/>
              </a:lnSpc>
            </a:pPr>
            <a:r>
              <a:rPr lang="en-US" sz="2400" b="1" dirty="0">
                <a:solidFill>
                  <a:srgbClr val="C00000"/>
                </a:solidFill>
                <a:latin typeface="Arial Black" panose="020B0A04020102020204" pitchFamily="34" charset="0"/>
              </a:rPr>
              <a:t>Drones</a:t>
            </a:r>
            <a:r>
              <a:rPr lang="en-US" sz="2400" b="1" dirty="0" smtClean="0">
                <a:solidFill>
                  <a:srgbClr val="C00000"/>
                </a:solidFill>
                <a:latin typeface="Arial Black" panose="020B0A04020102020204" pitchFamily="34" charset="0"/>
              </a:rPr>
              <a:t>: strengths</a:t>
            </a:r>
            <a:endParaRPr lang="en-US" sz="2400" b="1" dirty="0">
              <a:solidFill>
                <a:srgbClr val="C00000"/>
              </a:solidFill>
              <a:latin typeface="Arial Black" panose="020B0A04020102020204" pitchFamily="34" charset="0"/>
            </a:endParaRPr>
          </a:p>
          <a:p>
            <a:pPr algn="just">
              <a:lnSpc>
                <a:spcPct val="150000"/>
              </a:lnSpc>
            </a:pPr>
            <a:endParaRPr lang="en-US" sz="1600" b="1" dirty="0">
              <a:solidFill>
                <a:srgbClr val="575757"/>
              </a:solidFill>
              <a:latin typeface="Arial Black" panose="020B0A04020102020204" pitchFamily="34" charset="0"/>
            </a:endParaRPr>
          </a:p>
          <a:p>
            <a:pPr marL="285750" indent="-285750" algn="just">
              <a:lnSpc>
                <a:spcPct val="150000"/>
              </a:lnSpc>
              <a:buFont typeface="Wingdings" panose="05000000000000000000" pitchFamily="2" charset="2"/>
              <a:buChar char="v"/>
            </a:pPr>
            <a:r>
              <a:rPr lang="en-US" sz="2000" b="1" dirty="0">
                <a:effectLst/>
                <a:latin typeface="Arial Black" panose="020B0A04020102020204" pitchFamily="34" charset="0"/>
              </a:rPr>
              <a:t>Drones can monitor any type of crop during its growing season, in any area.</a:t>
            </a:r>
          </a:p>
          <a:p>
            <a:pPr marL="285750" indent="-285750" algn="just">
              <a:lnSpc>
                <a:spcPct val="150000"/>
              </a:lnSpc>
              <a:buFont typeface="Wingdings" panose="05000000000000000000" pitchFamily="2" charset="2"/>
              <a:buChar char="v"/>
            </a:pPr>
            <a:r>
              <a:rPr lang="en-US" sz="2000" b="1" dirty="0">
                <a:effectLst/>
                <a:latin typeface="Arial Black" panose="020B0A04020102020204" pitchFamily="34" charset="0"/>
              </a:rPr>
              <a:t>Drones can collect raw data and translate it with algorithms into useful information</a:t>
            </a:r>
          </a:p>
          <a:p>
            <a:pPr marL="285750" indent="-285750" algn="just">
              <a:lnSpc>
                <a:spcPct val="150000"/>
              </a:lnSpc>
              <a:buFont typeface="Wingdings" panose="05000000000000000000" pitchFamily="2" charset="2"/>
              <a:buChar char="v"/>
            </a:pPr>
            <a:r>
              <a:rPr lang="en-US" sz="2000" b="1" dirty="0">
                <a:effectLst/>
                <a:latin typeface="Arial Black" panose="020B0A04020102020204" pitchFamily="34" charset="0"/>
              </a:rPr>
              <a:t>Drones can help farmers optimize the use of inputs such as seeds, fertilizers, water, and pesticides more efficiently.</a:t>
            </a:r>
            <a:endParaRPr lang="en-US" sz="2000" b="1" dirty="0">
              <a:latin typeface="Arial Black" panose="020B0A04020102020204" pitchFamily="34" charset="0"/>
            </a:endParaRPr>
          </a:p>
          <a:p>
            <a:pPr marL="285750" indent="-285750" algn="just">
              <a:lnSpc>
                <a:spcPct val="150000"/>
              </a:lnSpc>
              <a:buFont typeface="Wingdings" panose="05000000000000000000" pitchFamily="2" charset="2"/>
              <a:buChar char="v"/>
            </a:pPr>
            <a:r>
              <a:rPr lang="en-US" sz="2000" b="1" dirty="0">
                <a:latin typeface="Arial Black" panose="020B0A04020102020204" pitchFamily="34" charset="0"/>
              </a:rPr>
              <a:t>D</a:t>
            </a:r>
            <a:r>
              <a:rPr lang="en-US" sz="2000" b="1" dirty="0">
                <a:effectLst/>
                <a:latin typeface="Arial Black" panose="020B0A04020102020204" pitchFamily="34" charset="0"/>
              </a:rPr>
              <a:t>rones can act as an essential technology that will take farming to a completely new level</a:t>
            </a:r>
          </a:p>
          <a:p>
            <a:pPr marL="285750" indent="-285750" algn="just">
              <a:lnSpc>
                <a:spcPct val="150000"/>
              </a:lnSpc>
              <a:buFont typeface="Wingdings" panose="05000000000000000000" pitchFamily="2" charset="2"/>
              <a:buChar char="v"/>
            </a:pPr>
            <a:r>
              <a:rPr lang="en-US" sz="2000" b="1" dirty="0">
                <a:latin typeface="Arial Black" panose="020B0A04020102020204" pitchFamily="34" charset="0"/>
              </a:rPr>
              <a:t>Drones can act as precision tool for farmers to optimize both farm productivity and profitability based on real-time field information thus protecting the environment, which can be turning point to success</a:t>
            </a:r>
          </a:p>
        </p:txBody>
      </p:sp>
    </p:spTree>
    <p:extLst>
      <p:ext uri="{BB962C8B-B14F-4D97-AF65-F5344CB8AC3E}">
        <p14:creationId xmlns:p14="http://schemas.microsoft.com/office/powerpoint/2010/main" val="1442308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881" y="639329"/>
            <a:ext cx="2539601" cy="2496289"/>
          </a:xfrm>
          <a:prstGeom prst="rect">
            <a:avLst/>
          </a:prstGeom>
        </p:spPr>
      </p:pic>
      <p:sp>
        <p:nvSpPr>
          <p:cNvPr id="3" name="TextBox 2"/>
          <p:cNvSpPr txBox="1"/>
          <p:nvPr/>
        </p:nvSpPr>
        <p:spPr>
          <a:xfrm>
            <a:off x="1970202" y="3535052"/>
            <a:ext cx="7683129" cy="1107996"/>
          </a:xfrm>
          <a:prstGeom prst="rect">
            <a:avLst/>
          </a:prstGeom>
          <a:noFill/>
        </p:spPr>
        <p:txBody>
          <a:bodyPr wrap="none" rtlCol="0">
            <a:spAutoFit/>
          </a:bodyPr>
          <a:lstStyle/>
          <a:p>
            <a:r>
              <a:rPr lang="en-IN" sz="6600" b="1" dirty="0" smtClean="0">
                <a:solidFill>
                  <a:srgbClr val="002060"/>
                </a:solidFill>
              </a:rPr>
              <a:t>Thank you very much</a:t>
            </a:r>
            <a:endParaRPr lang="en-IN" sz="6600" b="1" dirty="0">
              <a:solidFill>
                <a:srgbClr val="002060"/>
              </a:solidFill>
            </a:endParaRPr>
          </a:p>
        </p:txBody>
      </p:sp>
      <p:sp>
        <p:nvSpPr>
          <p:cNvPr id="10" name="Title 9"/>
          <p:cNvSpPr>
            <a:spLocks noGrp="1"/>
          </p:cNvSpPr>
          <p:nvPr>
            <p:ph type="title"/>
          </p:nvPr>
        </p:nvSpPr>
        <p:spPr/>
        <p:txBody>
          <a:bodyPr/>
          <a:lstStyle/>
          <a:p>
            <a:endParaRPr lang="en-IN"/>
          </a:p>
        </p:txBody>
      </p:sp>
    </p:spTree>
    <p:extLst>
      <p:ext uri="{BB962C8B-B14F-4D97-AF65-F5344CB8AC3E}">
        <p14:creationId xmlns:p14="http://schemas.microsoft.com/office/powerpoint/2010/main" val="966467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ymtronics_Survey\Desktop\Resume\Drone lab 1.JPG"/>
          <p:cNvPicPr>
            <a:picLocks noChangeAspect="1" noChangeArrowheads="1"/>
          </p:cNvPicPr>
          <p:nvPr/>
        </p:nvPicPr>
        <p:blipFill>
          <a:blip r:embed="rId2" cstate="print"/>
          <a:srcRect/>
          <a:stretch>
            <a:fillRect/>
          </a:stretch>
        </p:blipFill>
        <p:spPr bwMode="auto">
          <a:xfrm>
            <a:off x="918196" y="879436"/>
            <a:ext cx="3776500" cy="2520000"/>
          </a:xfrm>
          <a:prstGeom prst="rect">
            <a:avLst/>
          </a:prstGeom>
          <a:noFill/>
        </p:spPr>
      </p:pic>
      <p:pic>
        <p:nvPicPr>
          <p:cNvPr id="1028" name="Picture 4" descr="C:\Girishbhanage\Photos and videos\Photo 28-10-2021 drone lab photo\DSC_0877.JPG"/>
          <p:cNvPicPr>
            <a:picLocks noChangeAspect="1" noChangeArrowheads="1"/>
          </p:cNvPicPr>
          <p:nvPr/>
        </p:nvPicPr>
        <p:blipFill>
          <a:blip r:embed="rId3" cstate="print"/>
          <a:srcRect t="34823"/>
          <a:stretch>
            <a:fillRect/>
          </a:stretch>
        </p:blipFill>
        <p:spPr bwMode="auto">
          <a:xfrm>
            <a:off x="921068" y="3623498"/>
            <a:ext cx="6334755" cy="2755105"/>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4699173" y="874936"/>
            <a:ext cx="3776640" cy="2520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7306005" y="3619888"/>
            <a:ext cx="4132053" cy="2757153"/>
          </a:xfrm>
          <a:prstGeom prst="rect">
            <a:avLst/>
          </a:prstGeom>
          <a:noFill/>
          <a:ln w="9525">
            <a:noFill/>
            <a:miter lim="800000"/>
            <a:headEnd/>
            <a:tailEnd/>
          </a:ln>
          <a:effectLst/>
        </p:spPr>
      </p:pic>
      <p:pic>
        <p:nvPicPr>
          <p:cNvPr id="7" name="Picture 6" descr="1616580889264.jpg"/>
          <p:cNvPicPr>
            <a:picLocks noChangeAspect="1"/>
          </p:cNvPicPr>
          <p:nvPr/>
        </p:nvPicPr>
        <p:blipFill>
          <a:blip r:embed="rId6" cstate="print"/>
          <a:stretch>
            <a:fillRect/>
          </a:stretch>
        </p:blipFill>
        <p:spPr>
          <a:xfrm>
            <a:off x="8495608" y="884355"/>
            <a:ext cx="3681451" cy="2500104"/>
          </a:xfrm>
          <a:prstGeom prst="rect">
            <a:avLst/>
          </a:prstGeom>
        </p:spPr>
      </p:pic>
      <p:sp>
        <p:nvSpPr>
          <p:cNvPr id="8" name="Title 1"/>
          <p:cNvSpPr txBox="1">
            <a:spLocks/>
          </p:cNvSpPr>
          <p:nvPr/>
        </p:nvSpPr>
        <p:spPr>
          <a:xfrm>
            <a:off x="838200" y="110841"/>
            <a:ext cx="10515600" cy="651164"/>
          </a:xfrm>
          <a:prstGeom prst="rect">
            <a:avLst/>
          </a:prstGeom>
          <a:solidFill>
            <a:srgbClr val="0070C0"/>
          </a:solidFill>
        </p:spPr>
        <p:txBody>
          <a:bodyP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j-ea"/>
                <a:cs typeface="Times New Roman" panose="02020603050405020304" pitchFamily="18" charset="0"/>
              </a:rPr>
              <a:t>Drones Research Laboratory</a:t>
            </a:r>
            <a:endParaRPr kumimoji="0" lang="en-IN" sz="3200" b="1" i="0" u="none" strike="noStrike" kern="120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01.JPG"/>
          <p:cNvPicPr>
            <a:picLocks noChangeAspect="1"/>
          </p:cNvPicPr>
          <p:nvPr/>
        </p:nvPicPr>
        <p:blipFill>
          <a:blip r:embed="rId2" cstate="print"/>
          <a:stretch>
            <a:fillRect/>
          </a:stretch>
        </p:blipFill>
        <p:spPr>
          <a:xfrm>
            <a:off x="8152598" y="3423509"/>
            <a:ext cx="3335569" cy="2229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DSC_0043.JPG"/>
          <p:cNvPicPr>
            <a:picLocks noChangeAspect="1"/>
          </p:cNvPicPr>
          <p:nvPr/>
        </p:nvPicPr>
        <p:blipFill>
          <a:blip r:embed="rId3" cstate="print"/>
          <a:stretch>
            <a:fillRect/>
          </a:stretch>
        </p:blipFill>
        <p:spPr>
          <a:xfrm>
            <a:off x="4496389" y="3465094"/>
            <a:ext cx="3254262" cy="2175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DSC_0031.JPG"/>
          <p:cNvPicPr>
            <a:picLocks noChangeAspect="1"/>
          </p:cNvPicPr>
          <p:nvPr/>
        </p:nvPicPr>
        <p:blipFill>
          <a:blip r:embed="rId4" cstate="print"/>
          <a:stretch>
            <a:fillRect/>
          </a:stretch>
        </p:blipFill>
        <p:spPr>
          <a:xfrm>
            <a:off x="4485372" y="442761"/>
            <a:ext cx="3128852" cy="2091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361" t="48026" r="42291"/>
          <a:stretch/>
        </p:blipFill>
        <p:spPr>
          <a:xfrm>
            <a:off x="731521" y="429319"/>
            <a:ext cx="3278858" cy="2102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789273" y="2571139"/>
            <a:ext cx="3015014" cy="400110"/>
          </a:xfrm>
          <a:prstGeom prst="rect">
            <a:avLst/>
          </a:prstGeom>
        </p:spPr>
        <p:txBody>
          <a:bodyPr wrap="square">
            <a:spAutoFit/>
          </a:bodyPr>
          <a:lstStyle/>
          <a:p>
            <a:pPr algn="ctr"/>
            <a:r>
              <a:rPr lang="en-IN" sz="2000" b="1" dirty="0">
                <a:solidFill>
                  <a:srgbClr val="C00000"/>
                </a:solidFill>
              </a:rPr>
              <a:t>Spraying drone</a:t>
            </a:r>
            <a:endParaRPr lang="en-IN" sz="2000" dirty="0"/>
          </a:p>
        </p:txBody>
      </p:sp>
      <p:sp>
        <p:nvSpPr>
          <p:cNvPr id="9" name="TextBox 8"/>
          <p:cNvSpPr txBox="1"/>
          <p:nvPr/>
        </p:nvSpPr>
        <p:spPr>
          <a:xfrm>
            <a:off x="1020279" y="5669280"/>
            <a:ext cx="2399768" cy="707886"/>
          </a:xfrm>
          <a:prstGeom prst="rect">
            <a:avLst/>
          </a:prstGeom>
          <a:noFill/>
        </p:spPr>
        <p:txBody>
          <a:bodyPr wrap="square" rtlCol="0">
            <a:spAutoFit/>
          </a:bodyPr>
          <a:lstStyle/>
          <a:p>
            <a:pPr algn="ctr"/>
            <a:r>
              <a:rPr lang="en-IN" sz="2000" b="1" dirty="0">
                <a:solidFill>
                  <a:srgbClr val="C00000"/>
                </a:solidFill>
              </a:rPr>
              <a:t>Hyper-spectral imaging drone</a:t>
            </a:r>
          </a:p>
        </p:txBody>
      </p:sp>
      <p:pic>
        <p:nvPicPr>
          <p:cNvPr id="10" name="Picture 9">
            <a:extLst>
              <a:ext uri="{FF2B5EF4-FFF2-40B4-BE49-F238E27FC236}">
                <a16:creationId xmlns:a16="http://schemas.microsoft.com/office/drawing/2014/main" xmlns="" id="{4E9F7F08-CBBA-4112-904B-FB4DEA3356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376" y="3513220"/>
            <a:ext cx="3279857" cy="2127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4504623" y="5670476"/>
            <a:ext cx="3188271" cy="707886"/>
          </a:xfrm>
          <a:prstGeom prst="rect">
            <a:avLst/>
          </a:prstGeom>
        </p:spPr>
        <p:txBody>
          <a:bodyPr wrap="square">
            <a:spAutoFit/>
          </a:bodyPr>
          <a:lstStyle/>
          <a:p>
            <a:pPr algn="ctr"/>
            <a:r>
              <a:rPr lang="en-IN" sz="2000" b="1" dirty="0">
                <a:solidFill>
                  <a:srgbClr val="C00000"/>
                </a:solidFill>
              </a:rPr>
              <a:t>Spraying and spreading drone</a:t>
            </a:r>
            <a:endParaRPr lang="en-IN" sz="2000" dirty="0"/>
          </a:p>
        </p:txBody>
      </p:sp>
      <p:sp>
        <p:nvSpPr>
          <p:cNvPr id="12" name="Rectangle 11"/>
          <p:cNvSpPr/>
          <p:nvPr/>
        </p:nvSpPr>
        <p:spPr>
          <a:xfrm>
            <a:off x="8181474" y="5680101"/>
            <a:ext cx="3188271" cy="400110"/>
          </a:xfrm>
          <a:prstGeom prst="rect">
            <a:avLst/>
          </a:prstGeom>
        </p:spPr>
        <p:txBody>
          <a:bodyPr wrap="square">
            <a:spAutoFit/>
          </a:bodyPr>
          <a:lstStyle/>
          <a:p>
            <a:pPr algn="ctr"/>
            <a:r>
              <a:rPr lang="en-IN" sz="2000" b="1" dirty="0">
                <a:solidFill>
                  <a:srgbClr val="C00000"/>
                </a:solidFill>
              </a:rPr>
              <a:t>Training drone</a:t>
            </a:r>
            <a:endParaRPr lang="en-IN" sz="2000" dirty="0"/>
          </a:p>
        </p:txBody>
      </p:sp>
      <p:sp>
        <p:nvSpPr>
          <p:cNvPr id="13" name="TextBox 12"/>
          <p:cNvSpPr txBox="1"/>
          <p:nvPr/>
        </p:nvSpPr>
        <p:spPr>
          <a:xfrm>
            <a:off x="4581626" y="2569945"/>
            <a:ext cx="2983831" cy="707886"/>
          </a:xfrm>
          <a:prstGeom prst="rect">
            <a:avLst/>
          </a:prstGeom>
          <a:noFill/>
        </p:spPr>
        <p:txBody>
          <a:bodyPr wrap="square" rtlCol="0">
            <a:spAutoFit/>
          </a:bodyPr>
          <a:lstStyle/>
          <a:p>
            <a:pPr algn="ctr"/>
            <a:r>
              <a:rPr lang="en-IN" sz="2000" b="1" dirty="0">
                <a:solidFill>
                  <a:srgbClr val="C00000"/>
                </a:solidFill>
              </a:rPr>
              <a:t>Mapping drone with thermal and 3D </a:t>
            </a:r>
            <a:r>
              <a:rPr lang="en-IN" sz="2000" b="1" dirty="0" err="1">
                <a:solidFill>
                  <a:srgbClr val="C00000"/>
                </a:solidFill>
              </a:rPr>
              <a:t>LiDAR</a:t>
            </a:r>
            <a:endParaRPr lang="en-IN" sz="2000" b="1" dirty="0">
              <a:solidFill>
                <a:srgbClr val="C00000"/>
              </a:solidFill>
            </a:endParaRPr>
          </a:p>
        </p:txBody>
      </p:sp>
      <p:sp>
        <p:nvSpPr>
          <p:cNvPr id="15" name="TextBox 14"/>
          <p:cNvSpPr txBox="1"/>
          <p:nvPr/>
        </p:nvSpPr>
        <p:spPr>
          <a:xfrm>
            <a:off x="8335478" y="2550694"/>
            <a:ext cx="3003082" cy="707886"/>
          </a:xfrm>
          <a:prstGeom prst="rect">
            <a:avLst/>
          </a:prstGeom>
          <a:noFill/>
        </p:spPr>
        <p:txBody>
          <a:bodyPr wrap="square" rtlCol="0">
            <a:spAutoFit/>
          </a:bodyPr>
          <a:lstStyle/>
          <a:p>
            <a:pPr algn="ctr"/>
            <a:r>
              <a:rPr lang="en-IN" sz="2000" b="1" dirty="0">
                <a:solidFill>
                  <a:srgbClr val="C00000"/>
                </a:solidFill>
              </a:rPr>
              <a:t>Fixed wing (VITOL) mapping drone with RGB</a:t>
            </a:r>
          </a:p>
        </p:txBody>
      </p:sp>
      <p:pic>
        <p:nvPicPr>
          <p:cNvPr id="16" name="Picture 15" descr="fixed wing VITOL.jpeg"/>
          <p:cNvPicPr>
            <a:picLocks noChangeAspect="1"/>
          </p:cNvPicPr>
          <p:nvPr/>
        </p:nvPicPr>
        <p:blipFill>
          <a:blip r:embed="rId7" cstate="print"/>
          <a:stretch>
            <a:fillRect/>
          </a:stretch>
        </p:blipFill>
        <p:spPr>
          <a:xfrm>
            <a:off x="8152599" y="389823"/>
            <a:ext cx="3330340" cy="2180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54248B-DB76-014A-96C6-D32443A589D9}"/>
              </a:ext>
            </a:extLst>
          </p:cNvPr>
          <p:cNvSpPr>
            <a:spLocks noGrp="1"/>
          </p:cNvSpPr>
          <p:nvPr>
            <p:ph type="title"/>
          </p:nvPr>
        </p:nvSpPr>
        <p:spPr>
          <a:xfrm>
            <a:off x="838200" y="544235"/>
            <a:ext cx="10515600" cy="728384"/>
          </a:xfrm>
        </p:spPr>
        <p:style>
          <a:lnRef idx="2">
            <a:schemeClr val="accent5">
              <a:shade val="50000"/>
            </a:schemeClr>
          </a:lnRef>
          <a:fillRef idx="1">
            <a:schemeClr val="accent5"/>
          </a:fillRef>
          <a:effectRef idx="0">
            <a:schemeClr val="accent5"/>
          </a:effectRef>
          <a:fontRef idx="minor">
            <a:schemeClr val="lt1"/>
          </a:fontRef>
        </p:style>
        <p:txBody>
          <a:bodyPr anchor="ctr">
            <a:normAutofit/>
          </a:bodyPr>
          <a:lstStyle/>
          <a:p>
            <a:pPr algn="ctr"/>
            <a:r>
              <a:rPr lang="en-GB" sz="3200" dirty="0"/>
              <a:t>DGCA approved RPAS training at Redbird Aviation, </a:t>
            </a:r>
            <a:r>
              <a:rPr lang="en-GB" sz="3200" dirty="0" err="1"/>
              <a:t>Baramati</a:t>
            </a:r>
            <a:endParaRPr lang="en-US" sz="3200" dirty="0"/>
          </a:p>
        </p:txBody>
      </p:sp>
      <p:sp>
        <p:nvSpPr>
          <p:cNvPr id="3" name="Content Placeholder 2">
            <a:extLst>
              <a:ext uri="{FF2B5EF4-FFF2-40B4-BE49-F238E27FC236}">
                <a16:creationId xmlns:a16="http://schemas.microsoft.com/office/drawing/2014/main" xmlns="" id="{34662081-5BAD-5546-AE86-EDFBD3B503BB}"/>
              </a:ext>
            </a:extLst>
          </p:cNvPr>
          <p:cNvSpPr>
            <a:spLocks noGrp="1"/>
          </p:cNvSpPr>
          <p:nvPr>
            <p:ph idx="1"/>
          </p:nvPr>
        </p:nvSpPr>
        <p:spPr>
          <a:xfrm>
            <a:off x="838200" y="1910466"/>
            <a:ext cx="10515600" cy="3868165"/>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r>
              <a:rPr lang="en-GB" dirty="0"/>
              <a:t>Five members from the university successfully completed RPAS pilot training course.</a:t>
            </a:r>
          </a:p>
          <a:p>
            <a:pPr marL="1254125" indent="-263525"/>
            <a:r>
              <a:rPr lang="en-GB" dirty="0"/>
              <a:t>Third batch from Redbird Aviation.</a:t>
            </a:r>
          </a:p>
          <a:p>
            <a:pPr marL="1254125" indent="-263525"/>
            <a:r>
              <a:rPr lang="en-GB" dirty="0"/>
              <a:t>First batch from Agricultural based Institutes.</a:t>
            </a:r>
          </a:p>
          <a:p>
            <a:r>
              <a:rPr lang="en-GB" b="1" dirty="0"/>
              <a:t>First FIFTY RPAS Pilots </a:t>
            </a:r>
          </a:p>
          <a:p>
            <a:pPr marL="1254125" indent="-263525"/>
            <a:r>
              <a:rPr lang="en-GB" dirty="0"/>
              <a:t>One Faculty</a:t>
            </a:r>
          </a:p>
          <a:p>
            <a:pPr marL="1254125" indent="-263525"/>
            <a:r>
              <a:rPr lang="en-GB" dirty="0"/>
              <a:t>One Technical staff</a:t>
            </a:r>
          </a:p>
          <a:p>
            <a:pPr marL="1254125" indent="-263525"/>
            <a:r>
              <a:rPr lang="en-GB" dirty="0"/>
              <a:t>One PhD student</a:t>
            </a:r>
          </a:p>
          <a:p>
            <a:pPr marL="1254125" indent="-263525"/>
            <a:r>
              <a:rPr lang="en-GB" dirty="0"/>
              <a:t>Two Research Associates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G-20210206-WA0014"/>
          <p:cNvPicPr>
            <a:picLocks noChangeAspect="1" noChangeArrowheads="1"/>
          </p:cNvPicPr>
          <p:nvPr/>
        </p:nvPicPr>
        <p:blipFill>
          <a:blip r:embed="rId2" cstate="print"/>
          <a:srcRect t="1361" r="12755" b="16327"/>
          <a:stretch>
            <a:fillRect/>
          </a:stretch>
        </p:blipFill>
        <p:spPr bwMode="auto">
          <a:xfrm>
            <a:off x="141894" y="141893"/>
            <a:ext cx="2820591" cy="20089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7" name="Picture 5" descr="IMG-20210206-WA0031"/>
          <p:cNvPicPr>
            <a:picLocks noChangeAspect="1" noChangeArrowheads="1"/>
          </p:cNvPicPr>
          <p:nvPr/>
        </p:nvPicPr>
        <p:blipFill>
          <a:blip r:embed="rId3" cstate="print"/>
          <a:srcRect/>
          <a:stretch>
            <a:fillRect/>
          </a:stretch>
        </p:blipFill>
        <p:spPr bwMode="auto">
          <a:xfrm>
            <a:off x="141894" y="2042564"/>
            <a:ext cx="2826327" cy="2119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IMG20210206081742_00"/>
          <p:cNvPicPr>
            <a:picLocks noChangeAspect="1" noChangeArrowheads="1"/>
          </p:cNvPicPr>
          <p:nvPr/>
        </p:nvPicPr>
        <p:blipFill>
          <a:blip r:embed="rId4" cstate="print"/>
          <a:srcRect l="13560" t="18114" r="9563" b="11430"/>
          <a:stretch>
            <a:fillRect/>
          </a:stretch>
        </p:blipFill>
        <p:spPr bwMode="auto">
          <a:xfrm>
            <a:off x="8889857" y="0"/>
            <a:ext cx="2840364" cy="192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IMG20210207092337_00"/>
          <p:cNvPicPr>
            <a:picLocks noChangeAspect="1" noChangeArrowheads="1"/>
          </p:cNvPicPr>
          <p:nvPr/>
        </p:nvPicPr>
        <p:blipFill>
          <a:blip r:embed="rId5" cstate="print"/>
          <a:srcRect/>
          <a:stretch>
            <a:fillRect/>
          </a:stretch>
        </p:blipFill>
        <p:spPr bwMode="auto">
          <a:xfrm>
            <a:off x="141894" y="4149322"/>
            <a:ext cx="2840183" cy="2130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IMG20210207093435_00"/>
          <p:cNvPicPr>
            <a:picLocks noChangeAspect="1" noChangeArrowheads="1"/>
          </p:cNvPicPr>
          <p:nvPr/>
        </p:nvPicPr>
        <p:blipFill>
          <a:blip r:embed="rId6" cstate="print"/>
          <a:srcRect l="29701" t="27663" r="2975" b="11887"/>
          <a:stretch>
            <a:fillRect/>
          </a:stretch>
        </p:blipFill>
        <p:spPr bwMode="auto">
          <a:xfrm>
            <a:off x="8895047" y="4250305"/>
            <a:ext cx="2859819" cy="192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3" name="Picture 1" descr="IMG20210206105432_00"/>
          <p:cNvPicPr>
            <a:picLocks noChangeAspect="1" noChangeArrowheads="1"/>
          </p:cNvPicPr>
          <p:nvPr/>
        </p:nvPicPr>
        <p:blipFill>
          <a:blip r:embed="rId7" cstate="print"/>
          <a:srcRect/>
          <a:stretch>
            <a:fillRect/>
          </a:stretch>
        </p:blipFill>
        <p:spPr bwMode="auto">
          <a:xfrm>
            <a:off x="8875986" y="1996788"/>
            <a:ext cx="2858815" cy="2144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9" name="Picture 7" descr="IMG-20210206-WA0013"/>
          <p:cNvPicPr>
            <a:picLocks noChangeAspect="1" noChangeArrowheads="1"/>
          </p:cNvPicPr>
          <p:nvPr/>
        </p:nvPicPr>
        <p:blipFill>
          <a:blip r:embed="rId8"/>
          <a:srcRect/>
          <a:stretch>
            <a:fillRect/>
          </a:stretch>
        </p:blipFill>
        <p:spPr bwMode="auto">
          <a:xfrm>
            <a:off x="4030977" y="73740"/>
            <a:ext cx="3962650" cy="2986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80" name="Picture 8" descr="IMG-20210206-WA0022"/>
          <p:cNvPicPr>
            <a:picLocks noChangeAspect="1" noChangeArrowheads="1"/>
          </p:cNvPicPr>
          <p:nvPr/>
        </p:nvPicPr>
        <p:blipFill>
          <a:blip r:embed="rId9"/>
          <a:srcRect/>
          <a:stretch>
            <a:fillRect/>
          </a:stretch>
        </p:blipFill>
        <p:spPr bwMode="auto">
          <a:xfrm>
            <a:off x="4041058" y="3146630"/>
            <a:ext cx="3983592" cy="3002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3216167" y="6180085"/>
            <a:ext cx="6873765" cy="461665"/>
          </a:xfrm>
          <a:prstGeom prst="rect">
            <a:avLst/>
          </a:prstGeom>
          <a:noFill/>
        </p:spPr>
        <p:txBody>
          <a:bodyPr wrap="square" rtlCol="0">
            <a:spAutoFit/>
          </a:bodyPr>
          <a:lstStyle/>
          <a:p>
            <a:r>
              <a:rPr lang="en-IN" sz="2400" b="1" dirty="0" err="1">
                <a:latin typeface="Georgia" pitchFamily="18" charset="0"/>
              </a:rPr>
              <a:t>Glimse</a:t>
            </a:r>
            <a:r>
              <a:rPr lang="en-IN" sz="2400" b="1" dirty="0">
                <a:latin typeface="Georgia" pitchFamily="18" charset="0"/>
              </a:rPr>
              <a:t> of training programme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054248B-DB76-014A-96C6-D32443A589D9}"/>
              </a:ext>
            </a:extLst>
          </p:cNvPr>
          <p:cNvSpPr txBox="1">
            <a:spLocks/>
          </p:cNvSpPr>
          <p:nvPr/>
        </p:nvSpPr>
        <p:spPr>
          <a:xfrm>
            <a:off x="924613" y="536379"/>
            <a:ext cx="10515600" cy="72838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3200" dirty="0" err="1" smtClean="0"/>
              <a:t>SoP</a:t>
            </a:r>
            <a:r>
              <a:rPr lang="en-GB" sz="3200" dirty="0" smtClean="0"/>
              <a:t> for drone spraying of chemicals and crop nutrients</a:t>
            </a:r>
            <a:endParaRPr lang="en-US" sz="3200" dirty="0"/>
          </a:p>
        </p:txBody>
      </p:sp>
      <p:sp>
        <p:nvSpPr>
          <p:cNvPr id="5" name="Content Placeholder 2">
            <a:extLst>
              <a:ext uri="{FF2B5EF4-FFF2-40B4-BE49-F238E27FC236}">
                <a16:creationId xmlns:a16="http://schemas.microsoft.com/office/drawing/2014/main" xmlns="" id="{34662081-5BAD-5546-AE86-EDFBD3B503BB}"/>
              </a:ext>
            </a:extLst>
          </p:cNvPr>
          <p:cNvSpPr txBox="1">
            <a:spLocks/>
          </p:cNvSpPr>
          <p:nvPr/>
        </p:nvSpPr>
        <p:spPr>
          <a:xfrm>
            <a:off x="924613" y="2128854"/>
            <a:ext cx="10515600" cy="1802123"/>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err="1" smtClean="0"/>
              <a:t>Dr.</a:t>
            </a:r>
            <a:r>
              <a:rPr lang="en-GB" dirty="0" smtClean="0"/>
              <a:t> Sunil D. </a:t>
            </a:r>
            <a:r>
              <a:rPr lang="en-GB" dirty="0" err="1" smtClean="0"/>
              <a:t>Gorantiwar</a:t>
            </a:r>
            <a:r>
              <a:rPr lang="en-GB" dirty="0" smtClean="0"/>
              <a:t>, Head, Agricultural Engineering was member of committee</a:t>
            </a:r>
          </a:p>
          <a:p>
            <a:r>
              <a:rPr lang="en-GB" dirty="0" err="1" smtClean="0"/>
              <a:t>Dr.</a:t>
            </a:r>
            <a:r>
              <a:rPr lang="en-GB" dirty="0" smtClean="0"/>
              <a:t> Sachin </a:t>
            </a:r>
            <a:r>
              <a:rPr lang="en-GB" dirty="0" err="1" smtClean="0"/>
              <a:t>Nalawade</a:t>
            </a:r>
            <a:r>
              <a:rPr lang="en-GB" dirty="0" smtClean="0"/>
              <a:t>, Head, FPME and</a:t>
            </a:r>
          </a:p>
          <a:p>
            <a:pPr marL="0" indent="0">
              <a:buNone/>
            </a:pPr>
            <a:r>
              <a:rPr lang="en-GB" dirty="0"/>
              <a:t> </a:t>
            </a:r>
            <a:r>
              <a:rPr lang="en-GB" dirty="0" smtClean="0"/>
              <a:t>  </a:t>
            </a:r>
            <a:r>
              <a:rPr lang="en-GB" dirty="0" err="1" smtClean="0"/>
              <a:t>Dr.</a:t>
            </a:r>
            <a:r>
              <a:rPr lang="en-GB" dirty="0" smtClean="0"/>
              <a:t> Girish </a:t>
            </a:r>
            <a:r>
              <a:rPr lang="en-GB" dirty="0" err="1" smtClean="0"/>
              <a:t>Bhanage</a:t>
            </a:r>
            <a:r>
              <a:rPr lang="en-GB" dirty="0" smtClean="0"/>
              <a:t>, RA, CAAST-CSAWM contributed to </a:t>
            </a:r>
            <a:r>
              <a:rPr lang="en-GB" dirty="0" err="1" smtClean="0"/>
              <a:t>SoP</a:t>
            </a:r>
            <a:endParaRPr lang="en-US" dirty="0"/>
          </a:p>
        </p:txBody>
      </p:sp>
    </p:spTree>
    <p:extLst>
      <p:ext uri="{BB962C8B-B14F-4D97-AF65-F5344CB8AC3E}">
        <p14:creationId xmlns:p14="http://schemas.microsoft.com/office/powerpoint/2010/main" val="1559144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32711163"/>
              </p:ext>
            </p:extLst>
          </p:nvPr>
        </p:nvGraphicFramePr>
        <p:xfrm>
          <a:off x="862456" y="855408"/>
          <a:ext cx="10362592" cy="5510801"/>
        </p:xfrm>
        <a:graphic>
          <a:graphicData uri="http://schemas.openxmlformats.org/drawingml/2006/table">
            <a:tbl>
              <a:tblPr firstRow="1" bandRow="1">
                <a:tableStyleId>{5C22544A-7EE6-4342-B048-85BDC9FD1C3A}</a:tableStyleId>
              </a:tblPr>
              <a:tblGrid>
                <a:gridCol w="713186"/>
                <a:gridCol w="5605371"/>
                <a:gridCol w="2346068"/>
                <a:gridCol w="1697967"/>
              </a:tblGrid>
              <a:tr h="339617">
                <a:tc>
                  <a:txBody>
                    <a:bodyPr/>
                    <a:lstStyle/>
                    <a:p>
                      <a:pPr marL="0" algn="ctr">
                        <a:lnSpc>
                          <a:spcPct val="100000"/>
                        </a:lnSpc>
                      </a:pPr>
                      <a:r>
                        <a:rPr lang="en-IN" sz="1490" b="1" dirty="0" smtClean="0">
                          <a:solidFill>
                            <a:schemeClr val="tx1"/>
                          </a:solidFill>
                          <a:latin typeface="Georgia" pitchFamily="18" charset="0"/>
                        </a:rPr>
                        <a:t>S. N.</a:t>
                      </a:r>
                      <a:endParaRPr lang="en-IN" sz="1490" b="1" dirty="0">
                        <a:solidFill>
                          <a:schemeClr val="tx1"/>
                        </a:solidFill>
                        <a:latin typeface="Georgia" pitchFamily="18" charset="0"/>
                      </a:endParaRPr>
                    </a:p>
                  </a:txBody>
                  <a:tcPr/>
                </a:tc>
                <a:tc>
                  <a:txBody>
                    <a:bodyPr/>
                    <a:lstStyle/>
                    <a:p>
                      <a:pPr marL="0" algn="ctr">
                        <a:lnSpc>
                          <a:spcPct val="100000"/>
                        </a:lnSpc>
                      </a:pPr>
                      <a:r>
                        <a:rPr lang="en-IN" sz="1490" b="1" dirty="0" smtClean="0">
                          <a:solidFill>
                            <a:schemeClr val="tx1"/>
                          </a:solidFill>
                          <a:latin typeface="Georgia" pitchFamily="18" charset="0"/>
                        </a:rPr>
                        <a:t>Title</a:t>
                      </a:r>
                      <a:endParaRPr lang="en-IN" sz="1490" b="1" dirty="0">
                        <a:solidFill>
                          <a:schemeClr val="tx1"/>
                        </a:solidFill>
                        <a:latin typeface="Georgia" pitchFamily="18" charset="0"/>
                      </a:endParaRPr>
                    </a:p>
                  </a:txBody>
                  <a:tcPr/>
                </a:tc>
                <a:tc>
                  <a:txBody>
                    <a:bodyPr/>
                    <a:lstStyle/>
                    <a:p>
                      <a:pPr marL="0" algn="ctr">
                        <a:lnSpc>
                          <a:spcPct val="100000"/>
                        </a:lnSpc>
                      </a:pPr>
                      <a:r>
                        <a:rPr lang="en-IN" sz="1490" b="1" dirty="0" smtClean="0">
                          <a:solidFill>
                            <a:schemeClr val="tx1"/>
                          </a:solidFill>
                          <a:latin typeface="Georgia" pitchFamily="18" charset="0"/>
                        </a:rPr>
                        <a:t>Duration</a:t>
                      </a:r>
                      <a:endParaRPr lang="en-IN" sz="1490" b="1" dirty="0">
                        <a:solidFill>
                          <a:schemeClr val="tx1"/>
                        </a:solidFill>
                        <a:latin typeface="Georgia" pitchFamily="18" charset="0"/>
                      </a:endParaRPr>
                    </a:p>
                  </a:txBody>
                  <a:tcPr/>
                </a:tc>
                <a:tc>
                  <a:txBody>
                    <a:bodyPr/>
                    <a:lstStyle/>
                    <a:p>
                      <a:pPr marL="0" algn="ctr">
                        <a:lnSpc>
                          <a:spcPct val="100000"/>
                        </a:lnSpc>
                      </a:pPr>
                      <a:r>
                        <a:rPr lang="en-IN" sz="1490" b="1" dirty="0" smtClean="0">
                          <a:solidFill>
                            <a:schemeClr val="tx1"/>
                          </a:solidFill>
                          <a:latin typeface="Georgia" pitchFamily="18" charset="0"/>
                        </a:rPr>
                        <a:t>Participants</a:t>
                      </a:r>
                    </a:p>
                  </a:txBody>
                  <a:tcPr/>
                </a:tc>
              </a:tr>
              <a:tr h="726323">
                <a:tc>
                  <a:txBody>
                    <a:bodyPr/>
                    <a:lstStyle/>
                    <a:p>
                      <a:pPr marL="0" indent="-457200" algn="ctr">
                        <a:lnSpc>
                          <a:spcPct val="100000"/>
                        </a:lnSpc>
                        <a:buFont typeface="+mj-lt"/>
                        <a:buNone/>
                      </a:pPr>
                      <a:r>
                        <a:rPr lang="en-IN" sz="1490" b="1" dirty="0" smtClean="0">
                          <a:solidFill>
                            <a:schemeClr val="tx1"/>
                          </a:solidFill>
                          <a:latin typeface="Georgia" pitchFamily="18" charset="0"/>
                        </a:rPr>
                        <a:t>1</a:t>
                      </a:r>
                      <a:endParaRPr lang="en-IN" sz="1490" b="1" dirty="0">
                        <a:solidFill>
                          <a:schemeClr val="tx1"/>
                        </a:solidFill>
                        <a:latin typeface="Georgia" pitchFamily="18" charset="0"/>
                      </a:endParaRPr>
                    </a:p>
                  </a:txBody>
                  <a:tcPr anchor="ctr"/>
                </a:tc>
                <a:tc>
                  <a:txBody>
                    <a:bodyPr/>
                    <a:lstStyle/>
                    <a:p>
                      <a:pPr marL="0" algn="l">
                        <a:lnSpc>
                          <a:spcPct val="100000"/>
                        </a:lnSpc>
                      </a:pPr>
                      <a:r>
                        <a:rPr lang="en-IN" sz="1490" b="1" kern="1200" dirty="0" smtClean="0">
                          <a:solidFill>
                            <a:schemeClr val="tx1"/>
                          </a:solidFill>
                          <a:latin typeface="Georgia" pitchFamily="18" charset="0"/>
                          <a:ea typeface="+mn-ea"/>
                          <a:cs typeface="+mn-cs"/>
                        </a:rPr>
                        <a:t>Student- Industry Interface on Application of drone technology in Agriculture</a:t>
                      </a:r>
                      <a:endParaRPr lang="en-IN" sz="1490" b="1" dirty="0">
                        <a:solidFill>
                          <a:schemeClr val="tx1"/>
                        </a:solidFill>
                        <a:latin typeface="Georgia" pitchFamily="18" charset="0"/>
                      </a:endParaRPr>
                    </a:p>
                  </a:txBody>
                  <a:tcPr anchor="ctr"/>
                </a:tc>
                <a:tc>
                  <a:txBody>
                    <a:bodyPr/>
                    <a:lstStyle/>
                    <a:p>
                      <a:pPr marL="0" algn="just">
                        <a:lnSpc>
                          <a:spcPct val="100000"/>
                        </a:lnSpc>
                      </a:pPr>
                      <a:r>
                        <a:rPr lang="en-IN" sz="1490" b="1" dirty="0" smtClean="0">
                          <a:solidFill>
                            <a:schemeClr val="tx1"/>
                          </a:solidFill>
                          <a:latin typeface="Georgia" pitchFamily="18" charset="0"/>
                        </a:rPr>
                        <a:t>28 March 2019</a:t>
                      </a:r>
                      <a:endParaRPr lang="en-IN" sz="1490" b="1" dirty="0">
                        <a:solidFill>
                          <a:schemeClr val="tx1"/>
                        </a:solidFill>
                        <a:latin typeface="Georgia"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90" b="1" dirty="0" smtClean="0">
                          <a:solidFill>
                            <a:schemeClr val="tx1"/>
                          </a:solidFill>
                          <a:latin typeface="Georgia" pitchFamily="18" charset="0"/>
                        </a:rPr>
                        <a:t>221</a:t>
                      </a:r>
                    </a:p>
                  </a:txBody>
                  <a:tcPr anchor="ctr"/>
                </a:tc>
              </a:tr>
              <a:tr h="474633">
                <a:tc>
                  <a:txBody>
                    <a:bodyPr/>
                    <a:lstStyle/>
                    <a:p>
                      <a:pPr marL="0" indent="-457200" algn="ctr" defTabSz="914400" rtl="0" eaLnBrk="1" latinLnBrk="0" hangingPunct="1">
                        <a:lnSpc>
                          <a:spcPct val="100000"/>
                        </a:lnSpc>
                        <a:buFont typeface="+mj-lt"/>
                        <a:buNone/>
                      </a:pPr>
                      <a:r>
                        <a:rPr lang="en-US" sz="1490" b="1" kern="1200" dirty="0" smtClean="0">
                          <a:solidFill>
                            <a:srgbClr val="C00000"/>
                          </a:solidFill>
                          <a:latin typeface="Georgia" pitchFamily="18" charset="0"/>
                          <a:ea typeface="+mn-ea"/>
                          <a:cs typeface="+mn-cs"/>
                        </a:rPr>
                        <a:t>2</a:t>
                      </a:r>
                      <a:endParaRPr lang="en-US" sz="1490" b="1" kern="1200" dirty="0">
                        <a:solidFill>
                          <a:srgbClr val="C00000"/>
                        </a:solidFill>
                        <a:latin typeface="Georgia" pitchFamily="18" charset="0"/>
                        <a:ea typeface="+mn-ea"/>
                        <a:cs typeface="+mn-cs"/>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90" b="1" kern="1200" dirty="0" smtClean="0">
                          <a:solidFill>
                            <a:srgbClr val="C00000"/>
                          </a:solidFill>
                          <a:latin typeface="Georgia" pitchFamily="18" charset="0"/>
                          <a:ea typeface="+mn-ea"/>
                          <a:cs typeface="+mn-cs"/>
                        </a:rPr>
                        <a:t>Training on Basics of Drones, AI and Geo-informatics for CSA &amp; WM</a:t>
                      </a:r>
                      <a:endParaRPr lang="en-US" sz="1490" b="1" kern="1200" dirty="0">
                        <a:solidFill>
                          <a:srgbClr val="C00000"/>
                        </a:solidFill>
                        <a:latin typeface="Georgia" pitchFamily="18" charset="0"/>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90" b="1" kern="1200" dirty="0" smtClean="0">
                          <a:solidFill>
                            <a:srgbClr val="C00000"/>
                          </a:solidFill>
                          <a:latin typeface="Georgia" pitchFamily="18" charset="0"/>
                          <a:ea typeface="+mn-ea"/>
                          <a:cs typeface="+mn-cs"/>
                        </a:rPr>
                        <a:t>18 Sept - 01 Oct, 2019</a:t>
                      </a:r>
                      <a:endParaRPr lang="en-US" sz="1490" b="1" kern="1200" dirty="0">
                        <a:solidFill>
                          <a:srgbClr val="C00000"/>
                        </a:solidFill>
                        <a:latin typeface="Georgia" pitchFamily="18" charset="0"/>
                        <a:ea typeface="+mn-ea"/>
                        <a:cs typeface="+mn-cs"/>
                      </a:endParaRPr>
                    </a:p>
                  </a:txBody>
                  <a:tcPr marL="68580" marR="68580" marT="0" marB="0" anchor="ctr"/>
                </a:tc>
                <a:tc>
                  <a:txBody>
                    <a:bodyPr/>
                    <a:lstStyle/>
                    <a:p>
                      <a:pPr marL="0" algn="ctr" defTabSz="914400" rtl="0" eaLnBrk="1" latinLnBrk="0" hangingPunct="1">
                        <a:lnSpc>
                          <a:spcPct val="100000"/>
                        </a:lnSpc>
                      </a:pPr>
                      <a:r>
                        <a:rPr lang="en-US" sz="1490" b="1" kern="1200" dirty="0" smtClean="0">
                          <a:solidFill>
                            <a:srgbClr val="C00000"/>
                          </a:solidFill>
                          <a:latin typeface="Georgia" pitchFamily="18" charset="0"/>
                          <a:ea typeface="+mn-ea"/>
                          <a:cs typeface="+mn-cs"/>
                        </a:rPr>
                        <a:t>25</a:t>
                      </a:r>
                    </a:p>
                  </a:txBody>
                  <a:tcPr anchor="ctr"/>
                </a:tc>
              </a:tr>
              <a:tr h="511117">
                <a:tc>
                  <a:txBody>
                    <a:bodyPr/>
                    <a:lstStyle/>
                    <a:p>
                      <a:pPr marL="0" indent="-457200" algn="ctr">
                        <a:lnSpc>
                          <a:spcPct val="100000"/>
                        </a:lnSpc>
                        <a:buFont typeface="+mj-lt"/>
                        <a:buNone/>
                      </a:pPr>
                      <a:r>
                        <a:rPr lang="en-IN" sz="1490" b="1" dirty="0" smtClean="0">
                          <a:solidFill>
                            <a:schemeClr val="tx1"/>
                          </a:solidFill>
                          <a:latin typeface="Georgia" pitchFamily="18" charset="0"/>
                        </a:rPr>
                        <a:t>3</a:t>
                      </a:r>
                      <a:endParaRPr lang="en-IN" sz="1490" b="1" dirty="0">
                        <a:solidFill>
                          <a:schemeClr val="tx1"/>
                        </a:solidFill>
                        <a:latin typeface="Georgia" pitchFamily="18" charset="0"/>
                      </a:endParaRPr>
                    </a:p>
                  </a:txBody>
                  <a:tcPr anchor="ctr"/>
                </a:tc>
                <a:tc>
                  <a:txBody>
                    <a:bodyPr/>
                    <a:lstStyle/>
                    <a:p>
                      <a:pPr marL="0" algn="l">
                        <a:lnSpc>
                          <a:spcPct val="100000"/>
                        </a:lnSpc>
                      </a:pPr>
                      <a:r>
                        <a:rPr lang="en-IN" sz="1490" b="1" kern="1200" dirty="0" smtClean="0">
                          <a:solidFill>
                            <a:schemeClr val="tx1"/>
                          </a:solidFill>
                          <a:latin typeface="Georgia" pitchFamily="18" charset="0"/>
                          <a:ea typeface="+mn-ea"/>
                          <a:cs typeface="+mn-cs"/>
                        </a:rPr>
                        <a:t>International Scientist-Students Interface on Drones Robotics AI and FM</a:t>
                      </a:r>
                      <a:endParaRPr lang="en-IN" sz="1490" b="1" dirty="0">
                        <a:solidFill>
                          <a:schemeClr val="tx1"/>
                        </a:solidFill>
                        <a:latin typeface="Georgia" pitchFamily="18" charset="0"/>
                      </a:endParaRPr>
                    </a:p>
                  </a:txBody>
                  <a:tcPr anchor="ctr"/>
                </a:tc>
                <a:tc>
                  <a:txBody>
                    <a:bodyPr/>
                    <a:lstStyle/>
                    <a:p>
                      <a:pPr marL="0" algn="just">
                        <a:lnSpc>
                          <a:spcPct val="100000"/>
                        </a:lnSpc>
                      </a:pPr>
                      <a:r>
                        <a:rPr lang="en-IN" sz="1490" b="1" dirty="0" smtClean="0">
                          <a:solidFill>
                            <a:schemeClr val="tx1"/>
                          </a:solidFill>
                          <a:latin typeface="Georgia" pitchFamily="18" charset="0"/>
                        </a:rPr>
                        <a:t>11-12 January 2020</a:t>
                      </a:r>
                      <a:endParaRPr lang="en-IN" sz="1490" b="1" dirty="0">
                        <a:solidFill>
                          <a:schemeClr val="tx1"/>
                        </a:solidFill>
                        <a:latin typeface="Georgia"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90" b="1" dirty="0" smtClean="0">
                          <a:solidFill>
                            <a:schemeClr val="tx1"/>
                          </a:solidFill>
                          <a:latin typeface="Georgia" pitchFamily="18" charset="0"/>
                        </a:rPr>
                        <a:t>375</a:t>
                      </a:r>
                    </a:p>
                  </a:txBody>
                  <a:tcPr anchor="ctr"/>
                </a:tc>
              </a:tr>
              <a:tr h="289000">
                <a:tc>
                  <a:txBody>
                    <a:bodyPr/>
                    <a:lstStyle/>
                    <a:p>
                      <a:pPr marL="0" indent="-457200" algn="ctr">
                        <a:lnSpc>
                          <a:spcPct val="100000"/>
                        </a:lnSpc>
                        <a:buFont typeface="+mj-lt"/>
                        <a:buNone/>
                      </a:pPr>
                      <a:r>
                        <a:rPr lang="en-IN" sz="1490" b="1" dirty="0" smtClean="0">
                          <a:solidFill>
                            <a:srgbClr val="C00000"/>
                          </a:solidFill>
                          <a:latin typeface="Georgia" pitchFamily="18" charset="0"/>
                        </a:rPr>
                        <a:t>4</a:t>
                      </a:r>
                      <a:endParaRPr lang="en-IN" sz="1490" b="1" dirty="0">
                        <a:solidFill>
                          <a:srgbClr val="C00000"/>
                        </a:solidFill>
                        <a:latin typeface="Georgia" pitchFamily="18" charset="0"/>
                      </a:endParaRPr>
                    </a:p>
                  </a:txBody>
                  <a:tcPr anchor="ctr"/>
                </a:tc>
                <a:tc>
                  <a:txBody>
                    <a:bodyPr/>
                    <a:lstStyle/>
                    <a:p>
                      <a:pPr marL="0" algn="l">
                        <a:lnSpc>
                          <a:spcPct val="100000"/>
                        </a:lnSpc>
                      </a:pPr>
                      <a:r>
                        <a:rPr lang="en-IN" sz="1490" b="1" kern="1200" dirty="0" smtClean="0">
                          <a:solidFill>
                            <a:srgbClr val="C00000"/>
                          </a:solidFill>
                          <a:effectLst/>
                          <a:latin typeface="Georgia" pitchFamily="18" charset="0"/>
                          <a:ea typeface="+mn-ea"/>
                          <a:cs typeface="+mn-cs"/>
                        </a:rPr>
                        <a:t>Application of Drone in agriculture</a:t>
                      </a:r>
                      <a:endParaRPr lang="en-IN" sz="1490" b="1" dirty="0">
                        <a:solidFill>
                          <a:srgbClr val="C00000"/>
                        </a:solidFill>
                        <a:latin typeface="Georgia" pitchFamily="18" charset="0"/>
                      </a:endParaRPr>
                    </a:p>
                  </a:txBody>
                  <a:tcPr anchor="ctr"/>
                </a:tc>
                <a:tc>
                  <a:txBody>
                    <a:bodyPr/>
                    <a:lstStyle/>
                    <a:p>
                      <a:pPr marL="0" algn="just">
                        <a:lnSpc>
                          <a:spcPct val="100000"/>
                        </a:lnSpc>
                      </a:pPr>
                      <a:r>
                        <a:rPr lang="en-IN" sz="1490" b="1" dirty="0" smtClean="0">
                          <a:solidFill>
                            <a:srgbClr val="C00000"/>
                          </a:solidFill>
                          <a:latin typeface="Georgia" pitchFamily="18" charset="0"/>
                        </a:rPr>
                        <a:t>11-12 Feb,</a:t>
                      </a:r>
                      <a:r>
                        <a:rPr lang="en-IN" sz="1490" b="1" baseline="0" dirty="0" smtClean="0">
                          <a:solidFill>
                            <a:srgbClr val="C00000"/>
                          </a:solidFill>
                          <a:latin typeface="Georgia" pitchFamily="18" charset="0"/>
                        </a:rPr>
                        <a:t> 2020</a:t>
                      </a:r>
                      <a:endParaRPr lang="en-IN" sz="1490" b="1" dirty="0">
                        <a:solidFill>
                          <a:srgbClr val="C00000"/>
                        </a:solidFill>
                        <a:latin typeface="Georgia" pitchFamily="18" charset="0"/>
                      </a:endParaRPr>
                    </a:p>
                  </a:txBody>
                  <a:tcPr anchor="ctr"/>
                </a:tc>
                <a:tc>
                  <a:txBody>
                    <a:bodyPr/>
                    <a:lstStyle/>
                    <a:p>
                      <a:pPr marL="0" algn="ctr">
                        <a:lnSpc>
                          <a:spcPct val="100000"/>
                        </a:lnSpc>
                      </a:pPr>
                      <a:r>
                        <a:rPr lang="en-IN" sz="1490" b="1" dirty="0" smtClean="0">
                          <a:solidFill>
                            <a:srgbClr val="C00000"/>
                          </a:solidFill>
                          <a:latin typeface="Georgia" pitchFamily="18" charset="0"/>
                        </a:rPr>
                        <a:t>31</a:t>
                      </a:r>
                      <a:endParaRPr lang="en-IN" sz="1490" b="1" dirty="0">
                        <a:solidFill>
                          <a:srgbClr val="C00000"/>
                        </a:solidFill>
                        <a:latin typeface="Georgia" pitchFamily="18" charset="0"/>
                      </a:endParaRPr>
                    </a:p>
                  </a:txBody>
                  <a:tcPr anchor="ctr"/>
                </a:tc>
              </a:tr>
              <a:tr h="529340">
                <a:tc>
                  <a:txBody>
                    <a:bodyPr/>
                    <a:lstStyle/>
                    <a:p>
                      <a:pPr marL="0" indent="-457200" algn="ctr">
                        <a:lnSpc>
                          <a:spcPct val="100000"/>
                        </a:lnSpc>
                        <a:buFont typeface="+mj-lt"/>
                        <a:buNone/>
                      </a:pPr>
                      <a:r>
                        <a:rPr lang="en-IN" sz="1490" b="1" dirty="0" smtClean="0">
                          <a:solidFill>
                            <a:schemeClr val="tx1"/>
                          </a:solidFill>
                          <a:latin typeface="Georgia" pitchFamily="18" charset="0"/>
                        </a:rPr>
                        <a:t>5</a:t>
                      </a:r>
                      <a:endParaRPr lang="en-IN" sz="1490" b="1" dirty="0">
                        <a:solidFill>
                          <a:schemeClr val="tx1"/>
                        </a:solidFill>
                        <a:latin typeface="Georgia" pitchFamily="18" charset="0"/>
                      </a:endParaRPr>
                    </a:p>
                  </a:txBody>
                  <a:tcPr anchor="ctr"/>
                </a:tc>
                <a:tc>
                  <a:txBody>
                    <a:bodyPr/>
                    <a:lstStyle/>
                    <a:p>
                      <a:pPr marL="0" algn="l">
                        <a:lnSpc>
                          <a:spcPct val="100000"/>
                        </a:lnSpc>
                      </a:pPr>
                      <a:r>
                        <a:rPr lang="en-IN" sz="1490" b="1" dirty="0" smtClean="0">
                          <a:solidFill>
                            <a:schemeClr val="tx1"/>
                          </a:solidFill>
                          <a:latin typeface="Georgia" pitchFamily="18" charset="0"/>
                        </a:rPr>
                        <a:t>Fundamental of UAV for Precision agriculture</a:t>
                      </a:r>
                      <a:endParaRPr lang="en-IN" sz="1490" b="1" dirty="0">
                        <a:solidFill>
                          <a:schemeClr val="tx1"/>
                        </a:solidFill>
                        <a:latin typeface="Georgia" pitchFamily="18" charset="0"/>
                      </a:endParaRPr>
                    </a:p>
                  </a:txBody>
                  <a:tcPr anchor="ctr"/>
                </a:tc>
                <a:tc>
                  <a:txBody>
                    <a:bodyPr/>
                    <a:lstStyle/>
                    <a:p>
                      <a:pPr marL="0" algn="just">
                        <a:lnSpc>
                          <a:spcPct val="100000"/>
                        </a:lnSpc>
                      </a:pPr>
                      <a:r>
                        <a:rPr lang="en-IN" sz="1490" b="1" dirty="0" smtClean="0">
                          <a:solidFill>
                            <a:schemeClr val="tx1"/>
                          </a:solidFill>
                          <a:latin typeface="Georgia" pitchFamily="18" charset="0"/>
                        </a:rPr>
                        <a:t>25-30</a:t>
                      </a:r>
                      <a:r>
                        <a:rPr lang="en-IN" sz="1490" b="1" baseline="0" dirty="0" smtClean="0">
                          <a:solidFill>
                            <a:schemeClr val="tx1"/>
                          </a:solidFill>
                          <a:latin typeface="Georgia" pitchFamily="18" charset="0"/>
                        </a:rPr>
                        <a:t> April 2020</a:t>
                      </a:r>
                      <a:endParaRPr lang="en-IN" sz="1490" b="1" dirty="0">
                        <a:solidFill>
                          <a:schemeClr val="tx1"/>
                        </a:solidFill>
                        <a:latin typeface="Georgia"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90" b="1" dirty="0" smtClean="0">
                          <a:solidFill>
                            <a:schemeClr val="tx1"/>
                          </a:solidFill>
                          <a:latin typeface="Georgia" pitchFamily="18" charset="0"/>
                        </a:rPr>
                        <a:t>623</a:t>
                      </a:r>
                    </a:p>
                  </a:txBody>
                  <a:tcPr anchor="ctr"/>
                </a:tc>
              </a:tr>
              <a:tr h="511117">
                <a:tc>
                  <a:txBody>
                    <a:bodyPr/>
                    <a:lstStyle/>
                    <a:p>
                      <a:pPr marL="0" indent="-457200" algn="ctr">
                        <a:lnSpc>
                          <a:spcPct val="100000"/>
                        </a:lnSpc>
                        <a:buFont typeface="+mj-lt"/>
                        <a:buNone/>
                      </a:pPr>
                      <a:r>
                        <a:rPr lang="en-IN" sz="1490" b="1" dirty="0" smtClean="0">
                          <a:solidFill>
                            <a:srgbClr val="C00000"/>
                          </a:solidFill>
                          <a:latin typeface="Georgia" pitchFamily="18" charset="0"/>
                        </a:rPr>
                        <a:t>6</a:t>
                      </a:r>
                      <a:endParaRPr lang="en-IN" sz="1490" b="1" dirty="0">
                        <a:solidFill>
                          <a:srgbClr val="C00000"/>
                        </a:solidFill>
                        <a:latin typeface="Georgia" pitchFamily="18" charset="0"/>
                      </a:endParaRPr>
                    </a:p>
                  </a:txBody>
                  <a:tcPr anchor="ctr"/>
                </a:tc>
                <a:tc>
                  <a:txBody>
                    <a:bodyPr/>
                    <a:lstStyle/>
                    <a:p>
                      <a:pPr marL="0" algn="l">
                        <a:lnSpc>
                          <a:spcPct val="100000"/>
                        </a:lnSpc>
                      </a:pPr>
                      <a:r>
                        <a:rPr lang="en-GB" sz="1490" b="1" kern="1200" dirty="0" smtClean="0">
                          <a:solidFill>
                            <a:schemeClr val="tx1"/>
                          </a:solidFill>
                          <a:effectLst/>
                          <a:latin typeface="Georgia" pitchFamily="18" charset="0"/>
                          <a:ea typeface="+mn-ea"/>
                          <a:cs typeface="+mn-cs"/>
                        </a:rPr>
                        <a:t>Hands on Training programme on “Operation of UAVs for Precision Agriculture”</a:t>
                      </a:r>
                      <a:endParaRPr lang="en-IN" sz="1490" b="1" dirty="0">
                        <a:solidFill>
                          <a:schemeClr val="tx1"/>
                        </a:solidFill>
                        <a:latin typeface="Georgia" pitchFamily="18" charset="0"/>
                      </a:endParaRPr>
                    </a:p>
                  </a:txBody>
                  <a:tcPr anchor="ctr"/>
                </a:tc>
                <a:tc>
                  <a:txBody>
                    <a:bodyPr/>
                    <a:lstStyle/>
                    <a:p>
                      <a:pPr marL="0" algn="just">
                        <a:lnSpc>
                          <a:spcPct val="100000"/>
                        </a:lnSpc>
                      </a:pPr>
                      <a:r>
                        <a:rPr lang="en-IN" sz="1490" b="1" dirty="0" smtClean="0">
                          <a:solidFill>
                            <a:schemeClr val="tx1"/>
                          </a:solidFill>
                          <a:latin typeface="Georgia" pitchFamily="18" charset="0"/>
                        </a:rPr>
                        <a:t>3-5 March 2021</a:t>
                      </a:r>
                      <a:endParaRPr lang="en-IN" sz="1490" b="1" dirty="0">
                        <a:solidFill>
                          <a:schemeClr val="tx1"/>
                        </a:solidFill>
                        <a:latin typeface="Georgia" pitchFamily="18" charset="0"/>
                      </a:endParaRPr>
                    </a:p>
                  </a:txBody>
                  <a:tcPr anchor="ctr"/>
                </a:tc>
                <a:tc>
                  <a:txBody>
                    <a:bodyPr/>
                    <a:lstStyle/>
                    <a:p>
                      <a:pPr marL="0" algn="ctr">
                        <a:lnSpc>
                          <a:spcPct val="100000"/>
                        </a:lnSpc>
                      </a:pPr>
                      <a:r>
                        <a:rPr lang="en-IN" sz="1490" b="1" dirty="0" smtClean="0">
                          <a:solidFill>
                            <a:schemeClr val="tx1"/>
                          </a:solidFill>
                          <a:latin typeface="Georgia" pitchFamily="18" charset="0"/>
                        </a:rPr>
                        <a:t>9</a:t>
                      </a:r>
                    </a:p>
                  </a:txBody>
                  <a:tcPr anchor="ctr"/>
                </a:tc>
              </a:tr>
              <a:tr h="394412">
                <a:tc>
                  <a:txBody>
                    <a:bodyPr/>
                    <a:lstStyle/>
                    <a:p>
                      <a:pPr marL="0" indent="-457200" algn="ctr">
                        <a:lnSpc>
                          <a:spcPct val="100000"/>
                        </a:lnSpc>
                        <a:buFont typeface="+mj-lt"/>
                        <a:buNone/>
                      </a:pPr>
                      <a:r>
                        <a:rPr lang="en-IN" sz="1490" b="1" dirty="0" smtClean="0">
                          <a:solidFill>
                            <a:schemeClr val="tx1"/>
                          </a:solidFill>
                          <a:latin typeface="Georgia" pitchFamily="18" charset="0"/>
                        </a:rPr>
                        <a:t>7</a:t>
                      </a:r>
                      <a:endParaRPr lang="en-IN" sz="1490" b="1" dirty="0">
                        <a:solidFill>
                          <a:schemeClr val="tx1"/>
                        </a:solidFill>
                        <a:latin typeface="Georgia" pitchFamily="18" charset="0"/>
                      </a:endParaRPr>
                    </a:p>
                  </a:txBody>
                  <a:tcPr anchor="ctr"/>
                </a:tc>
                <a:tc>
                  <a:txBody>
                    <a:bodyPr/>
                    <a:lstStyle/>
                    <a:p>
                      <a:pPr marL="0" algn="l">
                        <a:lnSpc>
                          <a:spcPct val="100000"/>
                        </a:lnSpc>
                      </a:pPr>
                      <a:r>
                        <a:rPr lang="en-IN" sz="1490" b="1" dirty="0" smtClean="0">
                          <a:solidFill>
                            <a:srgbClr val="C00000"/>
                          </a:solidFill>
                          <a:latin typeface="Georgia" pitchFamily="18" charset="0"/>
                        </a:rPr>
                        <a:t>Certificate course on “ Fundamentals of UAV”</a:t>
                      </a:r>
                      <a:endParaRPr lang="en-IN" sz="1490" b="1" dirty="0">
                        <a:solidFill>
                          <a:srgbClr val="C00000"/>
                        </a:solidFill>
                        <a:latin typeface="Georgia" pitchFamily="18" charset="0"/>
                      </a:endParaRPr>
                    </a:p>
                  </a:txBody>
                  <a:tcPr anchor="ctr"/>
                </a:tc>
                <a:tc>
                  <a:txBody>
                    <a:bodyPr/>
                    <a:lstStyle/>
                    <a:p>
                      <a:pPr marL="0" algn="just">
                        <a:lnSpc>
                          <a:spcPct val="100000"/>
                        </a:lnSpc>
                      </a:pPr>
                      <a:r>
                        <a:rPr lang="en-IN" sz="1490" b="1" dirty="0" smtClean="0">
                          <a:solidFill>
                            <a:srgbClr val="C00000"/>
                          </a:solidFill>
                          <a:latin typeface="Georgia" pitchFamily="18" charset="0"/>
                        </a:rPr>
                        <a:t>15 March-4 April 2021</a:t>
                      </a:r>
                      <a:endParaRPr lang="en-IN" sz="1490" b="1" dirty="0">
                        <a:solidFill>
                          <a:srgbClr val="C00000"/>
                        </a:solidFill>
                        <a:latin typeface="Georgia"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90" b="1" dirty="0" smtClean="0">
                          <a:solidFill>
                            <a:srgbClr val="C00000"/>
                          </a:solidFill>
                          <a:latin typeface="Georgia" pitchFamily="18" charset="0"/>
                        </a:rPr>
                        <a:t>102</a:t>
                      </a:r>
                    </a:p>
                  </a:txBody>
                  <a:tcPr anchor="ctr"/>
                </a:tc>
              </a:tr>
              <a:tr h="511117">
                <a:tc>
                  <a:txBody>
                    <a:bodyPr/>
                    <a:lstStyle/>
                    <a:p>
                      <a:pPr marL="0" indent="-457200" algn="ctr">
                        <a:lnSpc>
                          <a:spcPct val="100000"/>
                        </a:lnSpc>
                        <a:buFont typeface="+mj-lt"/>
                        <a:buNone/>
                      </a:pPr>
                      <a:r>
                        <a:rPr lang="en-IN" sz="1490" b="1" dirty="0" smtClean="0">
                          <a:solidFill>
                            <a:schemeClr val="tx1"/>
                          </a:solidFill>
                          <a:latin typeface="Georgia" pitchFamily="18" charset="0"/>
                        </a:rPr>
                        <a:t>8</a:t>
                      </a:r>
                      <a:endParaRPr lang="en-IN" sz="1490" b="1" dirty="0">
                        <a:solidFill>
                          <a:schemeClr val="tx1"/>
                        </a:solidFill>
                        <a:latin typeface="Georgia" pitchFamily="18" charset="0"/>
                      </a:endParaRPr>
                    </a:p>
                  </a:txBody>
                  <a:tcPr anchor="ctr"/>
                </a:tc>
                <a:tc>
                  <a:txBody>
                    <a:bodyPr/>
                    <a:lstStyle/>
                    <a:p>
                      <a:pPr marL="0" algn="l">
                        <a:lnSpc>
                          <a:spcPct val="100000"/>
                        </a:lnSpc>
                      </a:pPr>
                      <a:r>
                        <a:rPr lang="en-IN" sz="1490" b="1" dirty="0" smtClean="0">
                          <a:solidFill>
                            <a:schemeClr val="tx1"/>
                          </a:solidFill>
                          <a:latin typeface="Georgia" pitchFamily="18" charset="0"/>
                        </a:rPr>
                        <a:t>Demonstration of Spraying drone for application of </a:t>
                      </a:r>
                      <a:r>
                        <a:rPr lang="en-IN" sz="1490" b="1" dirty="0" err="1" smtClean="0">
                          <a:solidFill>
                            <a:schemeClr val="tx1"/>
                          </a:solidFill>
                          <a:latin typeface="Georgia" pitchFamily="18" charset="0"/>
                        </a:rPr>
                        <a:t>Nano</a:t>
                      </a:r>
                      <a:r>
                        <a:rPr lang="en-IN" sz="1490" b="1" dirty="0" smtClean="0">
                          <a:solidFill>
                            <a:schemeClr val="tx1"/>
                          </a:solidFill>
                          <a:latin typeface="Georgia" pitchFamily="18" charset="0"/>
                        </a:rPr>
                        <a:t> Urea on</a:t>
                      </a:r>
                      <a:r>
                        <a:rPr lang="en-IN" sz="1490" b="1" baseline="0" dirty="0" smtClean="0">
                          <a:solidFill>
                            <a:schemeClr val="tx1"/>
                          </a:solidFill>
                          <a:latin typeface="Georgia" pitchFamily="18" charset="0"/>
                        </a:rPr>
                        <a:t> farmers field</a:t>
                      </a:r>
                      <a:endParaRPr lang="en-IN" sz="1490" b="1" dirty="0">
                        <a:solidFill>
                          <a:schemeClr val="tx1"/>
                        </a:solidFill>
                        <a:latin typeface="Georgia" pitchFamily="18" charset="0"/>
                      </a:endParaRPr>
                    </a:p>
                  </a:txBody>
                  <a:tcPr anchor="ctr"/>
                </a:tc>
                <a:tc>
                  <a:txBody>
                    <a:bodyPr/>
                    <a:lstStyle/>
                    <a:p>
                      <a:pPr marL="0" algn="just">
                        <a:lnSpc>
                          <a:spcPct val="100000"/>
                        </a:lnSpc>
                      </a:pPr>
                      <a:r>
                        <a:rPr lang="en-IN" sz="1490" b="1" dirty="0" smtClean="0">
                          <a:solidFill>
                            <a:schemeClr val="tx1"/>
                          </a:solidFill>
                          <a:latin typeface="Georgia" pitchFamily="18" charset="0"/>
                        </a:rPr>
                        <a:t>16 February 2022</a:t>
                      </a:r>
                      <a:endParaRPr lang="en-IN" sz="1490" b="1" dirty="0">
                        <a:solidFill>
                          <a:schemeClr val="tx1"/>
                        </a:solidFill>
                        <a:latin typeface="Georgia"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90" b="1" dirty="0" smtClean="0">
                          <a:solidFill>
                            <a:schemeClr val="tx1"/>
                          </a:solidFill>
                          <a:latin typeface="Georgia" pitchFamily="18" charset="0"/>
                        </a:rPr>
                        <a:t>85</a:t>
                      </a:r>
                    </a:p>
                  </a:txBody>
                  <a:tcPr anchor="ctr"/>
                </a:tc>
              </a:tr>
              <a:tr h="511117">
                <a:tc>
                  <a:txBody>
                    <a:bodyPr/>
                    <a:lstStyle/>
                    <a:p>
                      <a:pPr marL="0" indent="-457200" algn="ctr">
                        <a:lnSpc>
                          <a:spcPct val="100000"/>
                        </a:lnSpc>
                        <a:buFont typeface="+mj-lt"/>
                        <a:buNone/>
                      </a:pPr>
                      <a:r>
                        <a:rPr lang="en-IN" sz="1490" b="1" dirty="0" smtClean="0">
                          <a:solidFill>
                            <a:srgbClr val="C00000"/>
                          </a:solidFill>
                          <a:latin typeface="Georgia" pitchFamily="18" charset="0"/>
                        </a:rPr>
                        <a:t>9</a:t>
                      </a:r>
                      <a:endParaRPr lang="en-IN" sz="1490" b="1" dirty="0">
                        <a:solidFill>
                          <a:srgbClr val="C00000"/>
                        </a:solidFill>
                        <a:latin typeface="Georgia" pitchFamily="18"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90" b="1" dirty="0" smtClean="0">
                          <a:solidFill>
                            <a:srgbClr val="C00000"/>
                          </a:solidFill>
                          <a:latin typeface="Georgia" pitchFamily="18" charset="0"/>
                        </a:rPr>
                        <a:t>Demonstration of Spraying drone for application pesticide on farmers</a:t>
                      </a:r>
                      <a:r>
                        <a:rPr lang="en-IN" sz="1490" b="1" baseline="0" dirty="0" smtClean="0">
                          <a:solidFill>
                            <a:srgbClr val="C00000"/>
                          </a:solidFill>
                          <a:latin typeface="Georgia" pitchFamily="18" charset="0"/>
                        </a:rPr>
                        <a:t> field</a:t>
                      </a:r>
                      <a:endParaRPr lang="en-IN" sz="1490" b="1" dirty="0" smtClean="0">
                        <a:solidFill>
                          <a:srgbClr val="C00000"/>
                        </a:solidFill>
                        <a:latin typeface="Georgia" pitchFamily="18" charset="0"/>
                      </a:endParaRPr>
                    </a:p>
                  </a:txBody>
                  <a:tcPr anchor="ctr"/>
                </a:tc>
                <a:tc>
                  <a:txBody>
                    <a:bodyPr/>
                    <a:lstStyle/>
                    <a:p>
                      <a:pPr marL="0" algn="just">
                        <a:lnSpc>
                          <a:spcPct val="100000"/>
                        </a:lnSpc>
                      </a:pPr>
                      <a:r>
                        <a:rPr lang="en-IN" sz="1490" b="1" dirty="0" smtClean="0">
                          <a:solidFill>
                            <a:srgbClr val="C00000"/>
                          </a:solidFill>
                          <a:latin typeface="Georgia" pitchFamily="18" charset="0"/>
                        </a:rPr>
                        <a:t>18 February 2022</a:t>
                      </a:r>
                      <a:endParaRPr lang="en-IN" sz="1490" b="1" dirty="0">
                        <a:solidFill>
                          <a:srgbClr val="C00000"/>
                        </a:solidFill>
                        <a:latin typeface="Georgia"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90" b="1" dirty="0" smtClean="0">
                          <a:solidFill>
                            <a:srgbClr val="C00000"/>
                          </a:solidFill>
                          <a:latin typeface="Georgia" pitchFamily="18" charset="0"/>
                        </a:rPr>
                        <a:t>23</a:t>
                      </a:r>
                    </a:p>
                  </a:txBody>
                  <a:tcPr anchor="ctr"/>
                </a:tc>
              </a:tr>
              <a:tr h="511117">
                <a:tc>
                  <a:txBody>
                    <a:bodyPr/>
                    <a:lstStyle/>
                    <a:p>
                      <a:pPr marL="0" indent="-457200" algn="ctr">
                        <a:lnSpc>
                          <a:spcPct val="100000"/>
                        </a:lnSpc>
                        <a:buFont typeface="+mj-lt"/>
                        <a:buNone/>
                      </a:pPr>
                      <a:r>
                        <a:rPr lang="en-IN" sz="1490" b="1" dirty="0" smtClean="0">
                          <a:solidFill>
                            <a:schemeClr val="tx1"/>
                          </a:solidFill>
                          <a:latin typeface="Georgia" pitchFamily="18" charset="0"/>
                        </a:rPr>
                        <a:t>10</a:t>
                      </a:r>
                      <a:endParaRPr lang="en-IN" sz="1490" b="1" dirty="0">
                        <a:solidFill>
                          <a:schemeClr val="tx1"/>
                        </a:solidFill>
                        <a:latin typeface="Georgia" pitchFamily="18" charset="0"/>
                      </a:endParaRPr>
                    </a:p>
                  </a:txBody>
                  <a:tcPr anchor="ctr"/>
                </a:tc>
                <a:tc>
                  <a:txBody>
                    <a:bodyPr/>
                    <a:lstStyle/>
                    <a:p>
                      <a:pPr marL="0" algn="l">
                        <a:lnSpc>
                          <a:spcPct val="100000"/>
                        </a:lnSpc>
                      </a:pPr>
                      <a:r>
                        <a:rPr lang="en-IN" sz="1490" b="1" dirty="0" smtClean="0">
                          <a:solidFill>
                            <a:schemeClr val="tx1"/>
                          </a:solidFill>
                          <a:latin typeface="Georgia" pitchFamily="18" charset="0"/>
                        </a:rPr>
                        <a:t>Demonstration of spraying drone on farmers</a:t>
                      </a:r>
                      <a:r>
                        <a:rPr lang="en-IN" sz="1490" b="1" baseline="0" dirty="0" smtClean="0">
                          <a:solidFill>
                            <a:schemeClr val="tx1"/>
                          </a:solidFill>
                          <a:latin typeface="Georgia" pitchFamily="18" charset="0"/>
                        </a:rPr>
                        <a:t> field for application nutrients</a:t>
                      </a:r>
                      <a:endParaRPr lang="en-IN" sz="1490" b="1" dirty="0">
                        <a:solidFill>
                          <a:schemeClr val="tx1"/>
                        </a:solidFill>
                        <a:latin typeface="Georgia" pitchFamily="18" charset="0"/>
                      </a:endParaRPr>
                    </a:p>
                  </a:txBody>
                  <a:tcPr anchor="ctr"/>
                </a:tc>
                <a:tc>
                  <a:txBody>
                    <a:bodyPr/>
                    <a:lstStyle/>
                    <a:p>
                      <a:pPr marL="0" algn="just">
                        <a:lnSpc>
                          <a:spcPct val="100000"/>
                        </a:lnSpc>
                      </a:pPr>
                      <a:r>
                        <a:rPr lang="en-IN" sz="1490" b="1" dirty="0" smtClean="0">
                          <a:solidFill>
                            <a:schemeClr val="tx1"/>
                          </a:solidFill>
                          <a:latin typeface="Georgia" pitchFamily="18" charset="0"/>
                        </a:rPr>
                        <a:t>25 February 2022</a:t>
                      </a:r>
                      <a:endParaRPr lang="en-IN" sz="1490" b="1" dirty="0">
                        <a:solidFill>
                          <a:schemeClr val="tx1"/>
                        </a:solidFill>
                        <a:latin typeface="Georgia"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90" b="1" dirty="0" smtClean="0">
                          <a:solidFill>
                            <a:schemeClr val="tx1"/>
                          </a:solidFill>
                          <a:latin typeface="Georgia" pitchFamily="18" charset="0"/>
                        </a:rPr>
                        <a:t>127</a:t>
                      </a:r>
                    </a:p>
                  </a:txBody>
                  <a:tcPr anchor="ctr"/>
                </a:tc>
              </a:tr>
            </a:tbl>
          </a:graphicData>
        </a:graphic>
      </p:graphicFrame>
      <p:sp>
        <p:nvSpPr>
          <p:cNvPr id="4" name="TextBox 3"/>
          <p:cNvSpPr txBox="1"/>
          <p:nvPr/>
        </p:nvSpPr>
        <p:spPr>
          <a:xfrm>
            <a:off x="1157079" y="147480"/>
            <a:ext cx="9927597" cy="646331"/>
          </a:xfrm>
          <a:prstGeom prst="rect">
            <a:avLst/>
          </a:prstGeom>
          <a:solidFill>
            <a:srgbClr val="0070C0"/>
          </a:solidFill>
        </p:spPr>
        <p:txBody>
          <a:bodyPr wrap="square" rtlCol="0">
            <a:spAutoFit/>
          </a:bodyPr>
          <a:lstStyle/>
          <a:p>
            <a:pPr algn="ctr"/>
            <a:r>
              <a:rPr lang="en-US" sz="3600" b="1" dirty="0" smtClean="0">
                <a:solidFill>
                  <a:srgbClr val="FFFF00"/>
                </a:solidFill>
                <a:ea typeface="Times New Roman" pitchFamily="18" charset="0"/>
                <a:cs typeface="Times New Roman" pitchFamily="18" charset="0"/>
              </a:rPr>
              <a:t>Dissemination of UAV Technologies</a:t>
            </a:r>
            <a:endParaRPr lang="en-US" sz="32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Symtronics_Survey\Desktop\Resume\WhatsApp Image 2022-04-17 at 6.35.56 PM.jpeg"/>
          <p:cNvPicPr>
            <a:picLocks noChangeAspect="1" noChangeArrowheads="1"/>
          </p:cNvPicPr>
          <p:nvPr/>
        </p:nvPicPr>
        <p:blipFill>
          <a:blip r:embed="rId2" cstate="print"/>
          <a:srcRect/>
          <a:stretch>
            <a:fillRect/>
          </a:stretch>
        </p:blipFill>
        <p:spPr bwMode="auto">
          <a:xfrm>
            <a:off x="6290442" y="3933496"/>
            <a:ext cx="3121572" cy="2341179"/>
          </a:xfrm>
          <a:prstGeom prst="rect">
            <a:avLst/>
          </a:prstGeom>
          <a:noFill/>
          <a:ln w="28575">
            <a:solidFill>
              <a:schemeClr val="tx1"/>
            </a:solidFill>
          </a:ln>
        </p:spPr>
      </p:pic>
      <p:pic>
        <p:nvPicPr>
          <p:cNvPr id="2052" name="Picture 4" descr="C:\Users\Symtronics_Survey\Desktop\Resume\IMG20220225104204.jpg"/>
          <p:cNvPicPr>
            <a:picLocks noChangeAspect="1" noChangeArrowheads="1"/>
          </p:cNvPicPr>
          <p:nvPr/>
        </p:nvPicPr>
        <p:blipFill>
          <a:blip r:embed="rId3" cstate="print"/>
          <a:srcRect/>
          <a:stretch>
            <a:fillRect/>
          </a:stretch>
        </p:blipFill>
        <p:spPr bwMode="auto">
          <a:xfrm>
            <a:off x="5537199" y="-1"/>
            <a:ext cx="4064001" cy="2286001"/>
          </a:xfrm>
          <a:prstGeom prst="rect">
            <a:avLst/>
          </a:prstGeom>
          <a:noFill/>
          <a:ln w="28575">
            <a:solidFill>
              <a:schemeClr val="tx1"/>
            </a:solidFill>
          </a:ln>
        </p:spPr>
      </p:pic>
      <p:pic>
        <p:nvPicPr>
          <p:cNvPr id="4" name="Picture 3" descr="C:\Users\PRADIP\Desktop\CAAST\8 2 2019 Krishi Mohastv\_DSC01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0938" y="0"/>
            <a:ext cx="3111062" cy="1560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
          <p:cNvPicPr>
            <a:picLocks noChangeAspect="1" noChangeArrowheads="1"/>
          </p:cNvPicPr>
          <p:nvPr/>
        </p:nvPicPr>
        <p:blipFill>
          <a:blip r:embed="rId5" cstate="print"/>
          <a:srcRect/>
          <a:stretch>
            <a:fillRect/>
          </a:stretch>
        </p:blipFill>
        <p:spPr bwMode="auto">
          <a:xfrm>
            <a:off x="9132301" y="4477385"/>
            <a:ext cx="3059699" cy="1781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nvPicPr>
        <p:blipFill>
          <a:blip r:embed="rId6" cstate="print"/>
          <a:srcRect/>
          <a:stretch>
            <a:fillRect/>
          </a:stretch>
        </p:blipFill>
        <p:spPr bwMode="auto">
          <a:xfrm>
            <a:off x="2" y="1"/>
            <a:ext cx="3143228" cy="209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7" cstate="print"/>
          <a:srcRect/>
          <a:stretch>
            <a:fillRect/>
          </a:stretch>
        </p:blipFill>
        <p:spPr bwMode="auto">
          <a:xfrm>
            <a:off x="0" y="2071678"/>
            <a:ext cx="3143229" cy="209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9" name="Picture 5"/>
          <p:cNvPicPr>
            <a:picLocks noChangeAspect="1" noChangeArrowheads="1"/>
          </p:cNvPicPr>
          <p:nvPr/>
        </p:nvPicPr>
        <p:blipFill>
          <a:blip r:embed="rId8" cstate="print"/>
          <a:srcRect/>
          <a:stretch>
            <a:fillRect/>
          </a:stretch>
        </p:blipFill>
        <p:spPr bwMode="auto">
          <a:xfrm>
            <a:off x="0" y="4201548"/>
            <a:ext cx="3168869" cy="2114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3567075" y="6396335"/>
            <a:ext cx="4837471" cy="461665"/>
          </a:xfrm>
          <a:prstGeom prst="rect">
            <a:avLst/>
          </a:prstGeom>
          <a:ln w="19050">
            <a:solidFill>
              <a:schemeClr val="tx1"/>
            </a:solidFill>
          </a:ln>
        </p:spPr>
        <p:txBody>
          <a:bodyPr wrap="square">
            <a:spAutoFit/>
          </a:bodyPr>
          <a:lstStyle/>
          <a:p>
            <a:pPr algn="ctr"/>
            <a:r>
              <a:rPr lang="en-US" sz="2400" b="1" dirty="0" smtClean="0">
                <a:solidFill>
                  <a:srgbClr val="002060"/>
                </a:solidFill>
                <a:ea typeface="Times New Roman" pitchFamily="18" charset="0"/>
                <a:cs typeface="Times New Roman" pitchFamily="18" charset="0"/>
              </a:rPr>
              <a:t>Dissemination of UAV Technologies</a:t>
            </a:r>
            <a:endParaRPr lang="en-US" sz="2000" b="1" dirty="0">
              <a:solidFill>
                <a:srgbClr val="002060"/>
              </a:solidFill>
              <a:latin typeface="Times New Roman" pitchFamily="18" charset="0"/>
              <a:cs typeface="Times New Roman" pitchFamily="18" charset="0"/>
            </a:endParaRPr>
          </a:p>
        </p:txBody>
      </p:sp>
      <p:pic>
        <p:nvPicPr>
          <p:cNvPr id="2051" name="Picture 3" descr="C:\Users\Symtronics_Survey\Desktop\Resume\IMG-20220216-WA0075.jpg"/>
          <p:cNvPicPr>
            <a:picLocks noChangeAspect="1" noChangeArrowheads="1"/>
          </p:cNvPicPr>
          <p:nvPr/>
        </p:nvPicPr>
        <p:blipFill>
          <a:blip r:embed="rId9" cstate="print"/>
          <a:srcRect/>
          <a:stretch>
            <a:fillRect/>
          </a:stretch>
        </p:blipFill>
        <p:spPr bwMode="auto">
          <a:xfrm>
            <a:off x="3168867" y="0"/>
            <a:ext cx="3121573" cy="2341180"/>
          </a:xfrm>
          <a:prstGeom prst="rect">
            <a:avLst/>
          </a:prstGeom>
          <a:noFill/>
          <a:ln w="28575">
            <a:solidFill>
              <a:schemeClr val="tx1"/>
            </a:solidFill>
          </a:ln>
        </p:spPr>
      </p:pic>
      <p:pic>
        <p:nvPicPr>
          <p:cNvPr id="2055" name="Picture 7"/>
          <p:cNvPicPr>
            <a:picLocks noChangeAspect="1" noChangeArrowheads="1"/>
          </p:cNvPicPr>
          <p:nvPr/>
        </p:nvPicPr>
        <p:blipFill>
          <a:blip r:embed="rId10" cstate="print"/>
          <a:srcRect/>
          <a:stretch>
            <a:fillRect/>
          </a:stretch>
        </p:blipFill>
        <p:spPr bwMode="auto">
          <a:xfrm>
            <a:off x="6290440" y="1876096"/>
            <a:ext cx="3121574" cy="2082901"/>
          </a:xfrm>
          <a:prstGeom prst="rect">
            <a:avLst/>
          </a:prstGeom>
          <a:noFill/>
          <a:ln w="28575">
            <a:solidFill>
              <a:schemeClr val="tx1"/>
            </a:solidFill>
            <a:miter lim="800000"/>
            <a:headEnd/>
            <a:tailEnd/>
          </a:ln>
          <a:effectLst/>
        </p:spPr>
      </p:pic>
      <p:pic>
        <p:nvPicPr>
          <p:cNvPr id="5" name="Picture 4" descr="C:\Users\Com08\Downloads\Drone_Demo_Minster.jpg"/>
          <p:cNvPicPr/>
          <p:nvPr/>
        </p:nvPicPr>
        <p:blipFill>
          <a:blip r:embed="rId11" cstate="print"/>
          <a:srcRect/>
          <a:stretch>
            <a:fillRect/>
          </a:stretch>
        </p:blipFill>
        <p:spPr bwMode="auto">
          <a:xfrm>
            <a:off x="9096703" y="1394870"/>
            <a:ext cx="3095297" cy="1710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
          <p:cNvPicPr>
            <a:picLocks noChangeAspect="1" noChangeArrowheads="1"/>
          </p:cNvPicPr>
          <p:nvPr/>
        </p:nvPicPr>
        <p:blipFill>
          <a:blip r:embed="rId12" cstate="print"/>
          <a:srcRect/>
          <a:stretch>
            <a:fillRect/>
          </a:stretch>
        </p:blipFill>
        <p:spPr bwMode="auto">
          <a:xfrm>
            <a:off x="9109211" y="2874962"/>
            <a:ext cx="3082789" cy="1712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C:\Users\Symtronics_Survey\Desktop\Resume\DSC_0903.JPG"/>
          <p:cNvPicPr>
            <a:picLocks noChangeAspect="1" noChangeArrowheads="1"/>
          </p:cNvPicPr>
          <p:nvPr/>
        </p:nvPicPr>
        <p:blipFill>
          <a:blip r:embed="rId13" cstate="print"/>
          <a:srcRect/>
          <a:stretch>
            <a:fillRect/>
          </a:stretch>
        </p:blipFill>
        <p:spPr bwMode="auto">
          <a:xfrm>
            <a:off x="3154197" y="1828800"/>
            <a:ext cx="3142309" cy="2096814"/>
          </a:xfrm>
          <a:prstGeom prst="rect">
            <a:avLst/>
          </a:prstGeom>
          <a:noFill/>
          <a:ln w="28575">
            <a:solidFill>
              <a:schemeClr val="tx1"/>
            </a:solidFill>
          </a:ln>
        </p:spPr>
      </p:pic>
      <p:pic>
        <p:nvPicPr>
          <p:cNvPr id="2053" name="Picture 5" descr="C:\Users\Symtronics_Survey\Desktop\Resume\IMG_20220218_104531.jpg"/>
          <p:cNvPicPr>
            <a:picLocks noChangeAspect="1" noChangeArrowheads="1"/>
          </p:cNvPicPr>
          <p:nvPr/>
        </p:nvPicPr>
        <p:blipFill>
          <a:blip r:embed="rId14" cstate="print"/>
          <a:srcRect/>
          <a:stretch>
            <a:fillRect/>
          </a:stretch>
        </p:blipFill>
        <p:spPr bwMode="auto">
          <a:xfrm>
            <a:off x="3166241" y="3936123"/>
            <a:ext cx="3139966" cy="2357691"/>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MARTLOCKSHAPE" val="Yes"/>
  <p:tag name="SMARTISVISIBLE" val="{@GridOn}=Yes"/>
  <p:tag name="SMARTOBJECT" val="grid"/>
  <p:tag name="SMARTGRID" val="Yes"/>
</p:tagLst>
</file>

<file path=ppt/tags/tag2.xml><?xml version="1.0" encoding="utf-8"?>
<p:tagLst xmlns:a="http://schemas.openxmlformats.org/drawingml/2006/main" xmlns:r="http://schemas.openxmlformats.org/officeDocument/2006/relationships" xmlns:p="http://schemas.openxmlformats.org/presentationml/2006/main">
  <p:tag name="SMARTLOCKSHAPE" val="Yes"/>
  <p:tag name="SMARTWRITE" val="{$SmartDividertext} {$SmartDividernumber} – {$Smart Divider title}"/>
  <p:tag name="SMARTISVISIBLE" val="{$SmartDividernumber} !="/>
  <p:tag name="SMARTOBJECT" val="Section Header v.2"/>
</p:tagLst>
</file>

<file path=ppt/tags/tag3.xml><?xml version="1.0" encoding="utf-8"?>
<p:tagLst xmlns:a="http://schemas.openxmlformats.org/drawingml/2006/main" xmlns:r="http://schemas.openxmlformats.org/officeDocument/2006/relationships" xmlns:p="http://schemas.openxmlformats.org/presentationml/2006/main">
  <p:tag name="SMARTLOCKSHAPE" val="Yes"/>
  <p:tag name="SMARTWRITE" val="{@Title} • {@Subtitle}"/>
  <p:tag name="SMARTOBJECT" val="Section Footer v.2"/>
</p:tagLst>
</file>

<file path=ppt/tags/tag4.xml><?xml version="1.0" encoding="utf-8"?>
<p:tagLst xmlns:a="http://schemas.openxmlformats.org/drawingml/2006/main" xmlns:r="http://schemas.openxmlformats.org/officeDocument/2006/relationships" xmlns:p="http://schemas.openxmlformats.org/presentationml/2006/main">
  <p:tag name="SMARTLOCKSHAPE" val="Yes"/>
  <p:tag name="SMARTISVISIBLE" val="{@GridOn}=Yes"/>
  <p:tag name="SMARTOBJECT" val="grid"/>
  <p:tag name="SMARTGRID" val="Yes"/>
</p:tagLst>
</file>

<file path=ppt/tags/tag5.xml><?xml version="1.0" encoding="utf-8"?>
<p:tagLst xmlns:a="http://schemas.openxmlformats.org/drawingml/2006/main" xmlns:r="http://schemas.openxmlformats.org/officeDocument/2006/relationships" xmlns:p="http://schemas.openxmlformats.org/presentationml/2006/main">
  <p:tag name="SMARTLOCKSHAPE" val="Yes"/>
  <p:tag name="SMARTWRITE" val="{$SmartDividertext} {$SmartDividernumber} – {$Smart Divider title}"/>
  <p:tag name="SMARTISVISIBLE" val="{$SmartDividernumber} !="/>
  <p:tag name="SMARTOBJECT" val="Section Header v.2"/>
</p:tagLst>
</file>

<file path=ppt/tags/tag6.xml><?xml version="1.0" encoding="utf-8"?>
<p:tagLst xmlns:a="http://schemas.openxmlformats.org/drawingml/2006/main" xmlns:r="http://schemas.openxmlformats.org/officeDocument/2006/relationships" xmlns:p="http://schemas.openxmlformats.org/presentationml/2006/main">
  <p:tag name="SMARTLOCKSHAPE" val="Yes"/>
  <p:tag name="SMARTWRITE" val="{@Title} • {@Subtitle}"/>
  <p:tag name="SMARTOBJECT" val="Section Footer v.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3005</TotalTime>
  <Words>1091</Words>
  <Application>Microsoft Office PowerPoint</Application>
  <PresentationFormat>Widescreen</PresentationFormat>
  <Paragraphs>208</Paragraphs>
  <Slides>29</Slides>
  <Notes>2</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Arial Unicode MS</vt:lpstr>
      <vt:lpstr>Abadi</vt:lpstr>
      <vt:lpstr>Alegreya Black</vt:lpstr>
      <vt:lpstr>Alegreya SemiBold</vt:lpstr>
      <vt:lpstr>Algerian</vt:lpstr>
      <vt:lpstr>Arial</vt:lpstr>
      <vt:lpstr>Arial Black</vt:lpstr>
      <vt:lpstr>Arial Narrow</vt:lpstr>
      <vt:lpstr>Arial Rounded MT Bold</vt:lpstr>
      <vt:lpstr>Calibri</vt:lpstr>
      <vt:lpstr>Calibri Light</vt:lpstr>
      <vt:lpstr>Cambria Math</vt:lpstr>
      <vt:lpstr>Georgia</vt:lpstr>
      <vt:lpstr>PMingLiU</vt:lpstr>
      <vt:lpstr>Times New Roman</vt:lpstr>
      <vt:lpstr>Wingdings</vt:lpstr>
      <vt:lpstr>Office Theme</vt:lpstr>
      <vt:lpstr>PowerPoint Presentation</vt:lpstr>
      <vt:lpstr>PowerPoint Presentation</vt:lpstr>
      <vt:lpstr>PowerPoint Presentation</vt:lpstr>
      <vt:lpstr>PowerPoint Presentation</vt:lpstr>
      <vt:lpstr>DGCA approved RPAS training at Redbird Aviation, Baramati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Intelligent Spraying Drone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Microsoft account</cp:lastModifiedBy>
  <cp:revision>378</cp:revision>
  <cp:lastPrinted>2019-05-21T08:22:54Z</cp:lastPrinted>
  <dcterms:created xsi:type="dcterms:W3CDTF">2018-07-16T04:21:05Z</dcterms:created>
  <dcterms:modified xsi:type="dcterms:W3CDTF">2022-05-02T07:49:36Z</dcterms:modified>
</cp:coreProperties>
</file>